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344" r:id="rId5"/>
    <p:sldId id="342" r:id="rId6"/>
    <p:sldId id="341" r:id="rId7"/>
    <p:sldId id="262" r:id="rId8"/>
    <p:sldId id="345" r:id="rId9"/>
    <p:sldId id="264" r:id="rId10"/>
    <p:sldId id="343" r:id="rId11"/>
    <p:sldId id="260" r:id="rId12"/>
    <p:sldId id="265" r:id="rId13"/>
    <p:sldId id="263" r:id="rId14"/>
    <p:sldId id="266" r:id="rId15"/>
    <p:sldId id="268" r:id="rId16"/>
    <p:sldId id="269" r:id="rId17"/>
    <p:sldId id="270" r:id="rId18"/>
    <p:sldId id="271" r:id="rId19"/>
    <p:sldId id="34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96357-88D1-A74D-A764-232FB238E90D}" v="5" dt="2019-06-22T13:20:30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0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07C0-2414-6A4D-B489-96719AD2455D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5A34D-1CF5-2D41-BD4A-B81EC3E3A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6da1ca15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6da1ca15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83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d2fc05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d2fc05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74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2fc5b5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2fc5b5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11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8962d9a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8962d9a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84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8962d9a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8962d9a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93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d2fc05e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d2fc05e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14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d2fc05e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d2fc05e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28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d2fc05e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d2fc05e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45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d77cd61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d77cd61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21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68962d9ae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68962d9ae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64CC-F212-3D42-AE6E-12F5EF893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5148E-2756-CD4E-8D31-C8F7DF0A7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2A46-89B5-6849-9E94-7D46BE68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1381C-513F-704A-A257-3949A3E2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8563B-2094-5147-BF25-AFDE2B59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0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727D-D126-DA40-812A-00257786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98558-6945-FA45-B0FE-EAD1AD31B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BB0C-9421-F640-BA33-6176DA9A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CC37-75A4-9845-AE27-60CE172A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1006-2FB5-594B-8675-FE2FBD1A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7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05B67-868D-B940-BAEA-56B22A179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D1961-C3C7-464F-A02D-3FD48ADE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2C5D-16D8-074C-A313-A0C26CB2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577A-D6E3-7C48-A9A8-F70343F6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AC7C-26D9-4C4E-BC89-BBA46071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8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522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1A00-8D82-5B4D-B30A-5B9CFF93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9A0A0-A865-224F-B4B5-25628D764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2338-97F5-7743-A8BA-326A41B6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DE93-6E30-0241-A910-1AE9B71D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B521B-A0D0-0943-A853-C61A219E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2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50E8-7938-7445-BC36-0873134E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8416-9ACF-134B-BF9B-189F5B75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170C9-3978-044D-812F-C415ECDE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C887C-E2C1-ED42-9050-27C6E90E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5A57-D404-4843-B060-D09F141E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6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22B4-8986-354E-963F-C9FF5AF0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ED70-F979-EF4C-BE5D-5A652E79A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21E79-82BD-0446-8E84-75CADBCA2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0EB78-0709-9D44-A137-D42CE592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F0694-F9BE-3247-9140-912A759A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5C444-2F48-7F4C-A4E7-4776ABBF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0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5AFB-3260-5240-AC05-73DDC9C3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C8F8-D46A-E841-9242-EA0A3E834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4E3A1-A56A-5B49-A98D-7807B7934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CDC94-BFD3-3E47-9F08-A2C819399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F76F6-B48D-D845-90B9-967912943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729A9-8EC5-5742-99E1-3BEE12C6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8C97C-266B-DA41-B0F6-DEC879FF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5469D-3D08-2E4F-897E-A94B46F5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4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AF6-6B7C-564F-93E0-66E64BB0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6B7E3-07C4-7748-A6F9-FEA208A1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41EBE-9994-BD43-AAF5-6EAE2982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582E2-26C8-454A-9022-7689A8A0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8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EC15E-8488-5742-8B5E-374E2994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B70AB-F7BB-6F4B-883A-987F7794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C9C2-64C4-D248-888F-907423BC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8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48EC-9263-E545-BEE6-F6CF297B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FB13-04BE-3F43-8906-C8025B672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E5450-F87E-334D-B429-D3FCF92DF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57B7-961E-2A44-891F-996D21E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7390F-0E16-504D-AD11-33419977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66D5-6C9A-C647-B228-B84A4169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7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BF49-EF7A-5642-988A-AFAE984E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8C232-B02A-D949-BDE1-CFB5614AB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2D7C0-909F-184E-B94D-8C7F8BD1C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A9677-005C-DC42-90DF-56F3FBA3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E3A98-E930-AD47-835B-1EBBAB66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6FE9C-EF58-6848-B3A4-FE2E2770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3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78FC6-58D1-8343-BDA6-0C7B1AEB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C2A0D-9541-7142-834A-A054C2840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9CBB5-9DF0-8E49-87AA-49A9374E1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CC70-4215-9C46-A900-FF05D0EB3792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9814-AD2F-8347-8FB1-F7D0464A3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FABE7-0626-894C-82F8-52CDF7786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2C58-7769-1D44-8E4D-8D717437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iall.winters@education.ox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users.ox.ac.uk/~oucs0030/Papers/MI8_AI_EDUCATION_KEN_KAHN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itmedialab.github.io/cognimates-website/about/" TargetMode="External"/><Relationship Id="rId13" Type="http://schemas.openxmlformats.org/officeDocument/2006/relationships/hyperlink" Target="http://eduai19.ist.tugraz.at/" TargetMode="External"/><Relationship Id="rId3" Type="http://schemas.openxmlformats.org/officeDocument/2006/relationships/hyperlink" Target="https://machinelearningforkids.co.uk/" TargetMode="External"/><Relationship Id="rId7" Type="http://schemas.openxmlformats.org/officeDocument/2006/relationships/hyperlink" Target="https://experiments.withgoogle.com/ai/teachable-machine" TargetMode="External"/><Relationship Id="rId12" Type="http://schemas.openxmlformats.org/officeDocument/2006/relationships/hyperlink" Target="https://github.com/touretzkyds/ai4k12/wik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rive.google.com/file/d/0B0taMM6vlEqQc1gtdk5SNl9sdjQ/view?usp=sharing" TargetMode="External"/><Relationship Id="rId11" Type="http://schemas.openxmlformats.org/officeDocument/2006/relationships/hyperlink" Target="https://blog.appsforgood.org/2018/08/03/afg-machine-learning/" TargetMode="External"/><Relationship Id="rId5" Type="http://schemas.openxmlformats.org/officeDocument/2006/relationships/hyperlink" Target="https://aiyprojects.withgoogle.com/" TargetMode="External"/><Relationship Id="rId10" Type="http://schemas.openxmlformats.org/officeDocument/2006/relationships/hyperlink" Target="http://aiinschools.com/" TargetMode="External"/><Relationship Id="rId4" Type="http://schemas.openxmlformats.org/officeDocument/2006/relationships/hyperlink" Target="http://blog.stephenwolfram.com/2017/05/machine-learning-for-middle-schoolers/" TargetMode="External"/><Relationship Id="rId9" Type="http://schemas.openxmlformats.org/officeDocument/2006/relationships/hyperlink" Target="https://abitofcs4fn.org/ai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products/machine-learning/" TargetMode="External"/><Relationship Id="rId7" Type="http://schemas.openxmlformats.org/officeDocument/2006/relationships/hyperlink" Target="https://www.alibabacloud.com/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ws.amazon.com/amazon-ai/" TargetMode="External"/><Relationship Id="rId5" Type="http://schemas.openxmlformats.org/officeDocument/2006/relationships/hyperlink" Target="https://www.microsoft.com/cognitive-services/" TargetMode="External"/><Relationship Id="rId4" Type="http://schemas.openxmlformats.org/officeDocument/2006/relationships/hyperlink" Target="https://www.ibm.com/watson/developercloud/services-catalog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berkeley.edu/snapsource/snap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s.tensorflow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craft2learn.github.io/ai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raft2learn.github.io/a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://project.ecraft2learn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nap.berkeley.edu/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.uk/books?id=DfNaW4zvJVgC&amp;printsec=frontcover&amp;dq=changing+minds+disessa&amp;hl=en&amp;sa=X&amp;ved=0ahUKEwjUqdP1lfThAhWzunEKHQ04BR0Q6AEIKjAA#v=onepage&amp;q=changing%20minds%20disessa&amp;f=fal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F696-764B-4F48-A63C-649EA4C3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883"/>
            <a:ext cx="9144000" cy="1864677"/>
          </a:xfrm>
        </p:spPr>
        <p:txBody>
          <a:bodyPr/>
          <a:lstStyle/>
          <a:p>
            <a:r>
              <a:rPr lang="en-GB" dirty="0"/>
              <a:t>Supporting young people’s AI programming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90275-7314-CB4C-B8F4-E8FC78B1D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0088"/>
            <a:ext cx="9144000" cy="3107687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Niall Winters (in collaboration with Ken Kahn)</a:t>
            </a:r>
          </a:p>
          <a:p>
            <a:r>
              <a:rPr lang="en-GB" i="1" dirty="0"/>
              <a:t>Learning and New Technologies Group</a:t>
            </a:r>
          </a:p>
          <a:p>
            <a:r>
              <a:rPr lang="en-GB" dirty="0"/>
              <a:t>Department of Education, University of Oxford</a:t>
            </a:r>
          </a:p>
          <a:p>
            <a:r>
              <a:rPr lang="en-GB" dirty="0">
                <a:hlinkClick r:id="rId2"/>
              </a:rPr>
              <a:t>niall.winters@education.ox.ac.uk</a:t>
            </a:r>
            <a:r>
              <a:rPr lang="en-GB" dirty="0"/>
              <a:t> | @</a:t>
            </a:r>
            <a:r>
              <a:rPr lang="en-GB" dirty="0" err="1"/>
              <a:t>nwin</a:t>
            </a:r>
            <a:endParaRPr lang="en-GB" dirty="0"/>
          </a:p>
          <a:p>
            <a:endParaRPr lang="en-GB" dirty="0"/>
          </a:p>
          <a:p>
            <a:r>
              <a:rPr lang="en-GB" i="1" dirty="0"/>
              <a:t>11th Workshop of Knowledge Management &amp; E-Learning</a:t>
            </a:r>
            <a:endParaRPr lang="en-GB" dirty="0"/>
          </a:p>
          <a:p>
            <a:r>
              <a:rPr lang="en-US" dirty="0"/>
              <a:t>Advanced Innovation Center for Future Education, Beijing Normal University</a:t>
            </a:r>
          </a:p>
          <a:p>
            <a:r>
              <a:rPr lang="en-GB" dirty="0"/>
              <a:t>24-25 June 2019</a:t>
            </a:r>
          </a:p>
        </p:txBody>
      </p:sp>
      <p:pic>
        <p:nvPicPr>
          <p:cNvPr id="4" name="Picture 3" descr="http://www.ox.ac.uk/images/hi_res/2256_ox_brand_blue_pos.png">
            <a:extLst>
              <a:ext uri="{FF2B5EF4-FFF2-40B4-BE49-F238E27FC236}">
                <a16:creationId xmlns:a16="http://schemas.microsoft.com/office/drawing/2014/main" id="{5E1204B6-67A5-EC4B-A38A-36EDD61C66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0" y="5385620"/>
            <a:ext cx="1246807" cy="125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8BF24-37C2-0F4F-B4C9-8391566AB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3" y="5717540"/>
            <a:ext cx="4864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6D139-1CBC-A949-BB3C-F9BEC527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6" y="-1"/>
            <a:ext cx="10137515" cy="32342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0D867-F94A-F644-A4E8-FE457A51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683" y="3234266"/>
            <a:ext cx="7218849" cy="362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Why help young people to create AI programs?</a:t>
            </a:r>
            <a:endParaRPr dirty="0"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GB" dirty="0"/>
              <a:t>Students may learn about cloud services, machine learning, artificial intelligence, and other advanced technologies that are changing the world</a:t>
            </a:r>
            <a:endParaRPr lang="en" dirty="0"/>
          </a:p>
          <a:p>
            <a:pPr>
              <a:buAutoNum type="arabicPeriod"/>
            </a:pPr>
            <a:r>
              <a:rPr lang="en" dirty="0"/>
              <a:t>Students may learn about perception, reasoning, psychology, and animal behavior in the process of building perceptive robots and apps</a:t>
            </a:r>
            <a:endParaRPr dirty="0"/>
          </a:p>
          <a:p>
            <a:pPr>
              <a:buAutoNum type="arabicPeriod"/>
            </a:pPr>
            <a:r>
              <a:rPr lang="en" dirty="0"/>
              <a:t>Students can see how AI could be used to help people (assist those with disabilities, improve medicine, help in emergencies) as well as risks</a:t>
            </a:r>
            <a:endParaRPr dirty="0"/>
          </a:p>
          <a:p>
            <a:pPr>
              <a:buAutoNum type="arabicPeriod"/>
            </a:pPr>
            <a:r>
              <a:rPr lang="en" dirty="0"/>
              <a:t>Students may reflect more deeply upon their own abilities to hear, see, and respond appropriately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dirty="0"/>
              <a:t>Students may become better motivated and empowered to produce very capable artefacts</a:t>
            </a:r>
          </a:p>
          <a:p>
            <a:pPr>
              <a:buAutoNum type="arabicPeriod"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67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415600" y="459255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/>
              <a:t>From 1977</a:t>
            </a:r>
            <a:endParaRPr b="1" dirty="0"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031" y="1343643"/>
            <a:ext cx="8635673" cy="4546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/>
          <p:nvPr/>
        </p:nvSpPr>
        <p:spPr>
          <a:xfrm>
            <a:off x="2515911" y="5890233"/>
            <a:ext cx="7838821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u="sng" dirty="0">
                <a:solidFill>
                  <a:schemeClr val="hlink"/>
                </a:solidFill>
                <a:hlinkClick r:id="rId4"/>
              </a:rPr>
              <a:t>Three Interactions between AI and Education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346681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Today there is a revival</a:t>
            </a:r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415600" y="1536567"/>
            <a:ext cx="11360800" cy="51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accent5"/>
                </a:solidFill>
                <a:hlinkClick r:id="rId3"/>
              </a:rPr>
              <a:t>Machine Learning for Kids</a:t>
            </a:r>
            <a:r>
              <a:rPr lang="en" sz="2400" dirty="0"/>
              <a:t>, Dale Lane, April 17 2017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4"/>
              </a:rPr>
              <a:t>Machine Learning for Middle Schoolers</a:t>
            </a:r>
            <a:r>
              <a:rPr lang="en" sz="2400" dirty="0"/>
              <a:t>, Stephen Wolfram, May 11 2017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5"/>
              </a:rPr>
              <a:t>Google’s AIY Project</a:t>
            </a:r>
            <a:r>
              <a:rPr lang="en" sz="2400" dirty="0"/>
              <a:t>, May 2017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6"/>
              </a:rPr>
              <a:t>Child-friendly Programming Interfaces to AI Cloud Services</a:t>
            </a:r>
            <a:r>
              <a:rPr lang="en" sz="2400" dirty="0"/>
              <a:t>, Ken Kahn and Niall Winters, September 16, 2017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accent5"/>
                </a:solidFill>
                <a:hlinkClick r:id="rId7"/>
              </a:rPr>
              <a:t>Google’s Teachable Machine</a:t>
            </a:r>
            <a:r>
              <a:rPr lang="en" sz="2400" dirty="0"/>
              <a:t>, October 2017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8"/>
              </a:rPr>
              <a:t>Cognimates Studio</a:t>
            </a:r>
            <a:r>
              <a:rPr lang="en" sz="2400" dirty="0"/>
              <a:t>, Stefania Druga and other MIT Media Lab students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9"/>
              </a:rPr>
              <a:t>A bit of cs4fn</a:t>
            </a:r>
            <a:r>
              <a:rPr lang="en" sz="2400" dirty="0"/>
              <a:t>, Queen Mary University of London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10"/>
              </a:rPr>
              <a:t>AIinSchools</a:t>
            </a:r>
            <a:r>
              <a:rPr lang="en" sz="2400" dirty="0"/>
              <a:t>, Beverly Clarke, 15 June 2018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11"/>
              </a:rPr>
              <a:t>Machine Learning for Good</a:t>
            </a:r>
            <a:r>
              <a:rPr lang="en" sz="2400" dirty="0"/>
              <a:t>, Apps for Good, 3 August 2018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12"/>
              </a:rPr>
              <a:t>AI for K-12 Initiative</a:t>
            </a:r>
            <a:r>
              <a:rPr lang="en" sz="2400" dirty="0"/>
              <a:t>, 20 October 2018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u="sng" dirty="0">
                <a:solidFill>
                  <a:schemeClr val="hlink"/>
                </a:solidFill>
                <a:hlinkClick r:id="rId13"/>
              </a:rPr>
              <a:t>International Workshop on Education in Artificial Intelligence K-12</a:t>
            </a:r>
            <a:r>
              <a:rPr lang="en" sz="2400" dirty="0"/>
              <a:t>, August 2019</a:t>
            </a:r>
            <a:endParaRPr sz="2400" dirty="0"/>
          </a:p>
          <a:p>
            <a:pPr indent="-440256">
              <a:buSzPts val="1600"/>
              <a:buAutoNum type="arabicPeriod"/>
            </a:pPr>
            <a:r>
              <a:rPr lang="en" sz="2400" dirty="0"/>
              <a:t>And there is </a:t>
            </a:r>
            <a:r>
              <a:rPr lang="en" sz="2400" i="1" dirty="0"/>
              <a:t>lots </a:t>
            </a:r>
            <a:r>
              <a:rPr lang="en" sz="2400" dirty="0"/>
              <a:t>more.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6627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635056" y="727479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Plenty of AI cloud services</a:t>
            </a:r>
            <a:endParaRPr dirty="0"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1"/>
          </p:nvPr>
        </p:nvSpPr>
        <p:spPr>
          <a:xfrm>
            <a:off x="635056" y="1822545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Google’s machine learning services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IBM Watson cloud services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Microsoft Cognitive Services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Amazon AI Services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hlinkClick r:id="rId7"/>
              </a:rPr>
              <a:t>Alibaba’s </a:t>
            </a:r>
            <a:r>
              <a:rPr lang="en-GB" dirty="0">
                <a:hlinkClick r:id="rId7"/>
              </a:rPr>
              <a:t>ET BRAIN</a:t>
            </a:r>
            <a:endParaRPr lang="en-GB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GB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73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But AI cloud service interfaces are complex</a:t>
            </a:r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Designed for use by professional programmers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2133"/>
              </a:spcBef>
              <a:buNone/>
            </a:pPr>
            <a:r>
              <a:rPr lang="en" sz="933" dirty="0"/>
              <a:t>     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$(function() {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var params = {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// Request parameters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"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visualFeatures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": "Categories",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"details": "{string}",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"language": "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en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",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};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$.ajax({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url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: "https://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westus.api.cognitive.microsoft.com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/vision/v1.0/analyze?" + $.param(params),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beforeSend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: function(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xhrObj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    // Request headers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xhrObj.setRequestHeader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("Content-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Type","application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/json");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xhrObj.setRequestHeader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Ocp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 sz="933" b="1" dirty="0" err="1">
                <a:latin typeface="Courier New"/>
                <a:ea typeface="Courier New"/>
                <a:cs typeface="Courier New"/>
                <a:sym typeface="Courier New"/>
              </a:rPr>
              <a:t>Apim</a:t>
            </a: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-Subscription-Key","{subscription key}");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},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type: "POST",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// Request body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data: "{body}",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})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.done(function(data) {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alert("success");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})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.fail(function() {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    alert("error");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    });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933" b="1" dirty="0">
                <a:latin typeface="Courier New"/>
                <a:ea typeface="Courier New"/>
                <a:cs typeface="Courier New"/>
                <a:sym typeface="Courier New"/>
              </a:rPr>
              <a:t>    });</a:t>
            </a:r>
            <a:endParaRPr sz="933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3093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The challenge - create child-friendly interfaces</a:t>
            </a:r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dirty="0"/>
              <a:t>Why do this in </a:t>
            </a:r>
            <a:r>
              <a:rPr lang="en" sz="3200" b="1" u="sng" dirty="0">
                <a:solidFill>
                  <a:schemeClr val="hlink"/>
                </a:solidFill>
                <a:hlinkClick r:id="rId3"/>
              </a:rPr>
              <a:t>Snap!</a:t>
            </a:r>
            <a:r>
              <a:rPr lang="en" sz="3200" dirty="0"/>
              <a:t>?</a:t>
            </a:r>
            <a:endParaRPr sz="3200" dirty="0"/>
          </a:p>
          <a:p>
            <a:pPr marL="1219170" indent="-491054">
              <a:spcBef>
                <a:spcPts val="2133"/>
              </a:spcBef>
              <a:buSzPts val="2200"/>
              <a:buAutoNum type="arabicPeriod"/>
            </a:pPr>
            <a:r>
              <a:rPr lang="en" sz="2933" dirty="0"/>
              <a:t>Is a powerful language</a:t>
            </a:r>
            <a:endParaRPr sz="2933" dirty="0"/>
          </a:p>
          <a:p>
            <a:pPr marL="1219170" indent="-491054">
              <a:buSzPts val="2200"/>
              <a:buAutoNum type="arabicPeriod"/>
            </a:pPr>
            <a:r>
              <a:rPr lang="en" sz="2933" dirty="0"/>
              <a:t>Is a superset of the popular Scratch language</a:t>
            </a:r>
            <a:endParaRPr sz="2933" dirty="0"/>
          </a:p>
          <a:p>
            <a:pPr marL="1219170" indent="-491054">
              <a:buSzPts val="2200"/>
              <a:buAutoNum type="arabicPeriod"/>
            </a:pPr>
            <a:r>
              <a:rPr lang="en" sz="2933" dirty="0"/>
              <a:t>Is easy to extend without touching the source code</a:t>
            </a:r>
            <a:endParaRPr sz="2933" dirty="0"/>
          </a:p>
          <a:p>
            <a:pPr marL="1219170" indent="-491054">
              <a:buSzPts val="2200"/>
              <a:buAutoNum type="arabicPeriod"/>
            </a:pPr>
            <a:r>
              <a:rPr lang="en" sz="2933" dirty="0"/>
              <a:t>Runs in every modern browser</a:t>
            </a:r>
            <a:endParaRPr sz="2933" dirty="0"/>
          </a:p>
          <a:p>
            <a:pPr marL="1219170" indent="-491054">
              <a:buSzPts val="2200"/>
              <a:buAutoNum type="arabicPeriod"/>
            </a:pPr>
            <a:r>
              <a:rPr lang="en" sz="2933" dirty="0"/>
              <a:t>Can connect to Arduinos and Raspberry </a:t>
            </a:r>
            <a:r>
              <a:rPr lang="en" sz="2933" dirty="0" err="1"/>
              <a:t>Pis</a:t>
            </a:r>
            <a:endParaRPr sz="2933" dirty="0"/>
          </a:p>
          <a:p>
            <a:pPr marL="1219170" indent="-491054">
              <a:buSzPts val="2200"/>
              <a:buAutoNum type="arabicPeriod"/>
            </a:pPr>
            <a:r>
              <a:rPr lang="en" sz="2933" dirty="0"/>
              <a:t>Is free open source software</a:t>
            </a:r>
            <a:endParaRPr sz="2933" dirty="0"/>
          </a:p>
        </p:txBody>
      </p:sp>
    </p:spTree>
    <p:extLst>
      <p:ext uri="{BB962C8B-B14F-4D97-AF65-F5344CB8AC3E}">
        <p14:creationId xmlns:p14="http://schemas.microsoft.com/office/powerpoint/2010/main" val="333147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And machine learning without cloud services</a:t>
            </a:r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1"/>
          </p:nvPr>
        </p:nvSpPr>
        <p:spPr>
          <a:xfrm>
            <a:off x="415600" y="2023871"/>
            <a:ext cx="11360800" cy="40681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Tensorflow.js</a:t>
            </a:r>
            <a:r>
              <a:rPr lang="en" dirty="0"/>
              <a:t> appeared in 2018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It supports training and prediction in the browser (uses the GPU)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19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>
            <a:spLocks noGrp="1"/>
          </p:cNvSpPr>
          <p:nvPr>
            <p:ph type="title"/>
          </p:nvPr>
        </p:nvSpPr>
        <p:spPr>
          <a:xfrm>
            <a:off x="671632" y="1654071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Current work: eCraft2Learn Snap! library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155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8008-C5DB-B449-BA65-C22D49EF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030064"/>
            <a:ext cx="11360800" cy="5139088"/>
          </a:xfrm>
        </p:spPr>
        <p:txBody>
          <a:bodyPr/>
          <a:lstStyle/>
          <a:p>
            <a:pPr marL="571500" indent="-571500"/>
            <a:r>
              <a:rPr lang="en-GB" sz="3600" dirty="0"/>
              <a:t>Introduction to </a:t>
            </a:r>
            <a:r>
              <a:rPr lang="en-GB" sz="3600" u="sng" dirty="0">
                <a:solidFill>
                  <a:schemeClr val="hlink"/>
                </a:solidFill>
                <a:hlinkClick r:id="rId2"/>
              </a:rPr>
              <a:t>https://ecraft2learn.github.io/ai/</a:t>
            </a:r>
            <a:r>
              <a:rPr lang="en-GB" dirty="0"/>
              <a:t> </a:t>
            </a:r>
          </a:p>
          <a:p>
            <a:pPr marL="571500" indent="-571500"/>
            <a:endParaRPr lang="en-GB" dirty="0"/>
          </a:p>
          <a:p>
            <a:pPr marL="571500" indent="-571500"/>
            <a:r>
              <a:rPr lang="en-GB" dirty="0"/>
              <a:t>Teachers Guide walkthrough </a:t>
            </a:r>
          </a:p>
          <a:p>
            <a:pPr marL="1181085" lvl="1" indent="-571500"/>
            <a:r>
              <a:rPr lang="en-GB" i="1" dirty="0"/>
              <a:t>Rock / Paper / Scissors</a:t>
            </a:r>
            <a:r>
              <a:rPr lang="en-GB" dirty="0"/>
              <a:t> and </a:t>
            </a:r>
            <a:r>
              <a:rPr lang="en-GB" i="1" dirty="0"/>
              <a:t>Intro to neural nets</a:t>
            </a:r>
          </a:p>
          <a:p>
            <a:pPr marL="571500" indent="-571500"/>
            <a:endParaRPr lang="en-GB" dirty="0"/>
          </a:p>
          <a:p>
            <a:pPr marL="571500" indent="-571500"/>
            <a:r>
              <a:rPr lang="en-GB" dirty="0"/>
              <a:t>Child-friendly programming interfaces to AI cloud services, </a:t>
            </a:r>
            <a:r>
              <a:rPr lang="en-GB" i="1" dirty="0"/>
              <a:t>Proceedings of EC-TEL</a:t>
            </a:r>
            <a:r>
              <a:rPr lang="en-GB" dirty="0"/>
              <a:t> </a:t>
            </a:r>
            <a:r>
              <a:rPr lang="en-GB" i="1" dirty="0"/>
              <a:t>2017: Data Driven Approaches in Digital Education</a:t>
            </a:r>
            <a:r>
              <a:rPr lang="en-GB" dirty="0"/>
              <a:t>, 10474, 566-570, 2017</a:t>
            </a:r>
          </a:p>
          <a:p>
            <a:pPr marL="571500" indent="-571500"/>
            <a:r>
              <a:rPr lang="en-GB" dirty="0"/>
              <a:t>Deep Learning Programming for All (Kahn, Lu, Zhang, Winters, Gao; to appear) IJCAI 2019, Macau, China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52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6AC2-6EB3-7242-8911-27780A77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9FF58-EEA3-6F43-8BFB-91315FA49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Extending block programming languages to allow young people to:</a:t>
            </a:r>
          </a:p>
          <a:p>
            <a:pPr lvl="1"/>
            <a:r>
              <a:rPr lang="en-GB" dirty="0"/>
              <a:t>Explore artificial intelligence (AI) concepts</a:t>
            </a:r>
          </a:p>
          <a:p>
            <a:pPr lvl="1"/>
            <a:r>
              <a:rPr lang="en-GB" dirty="0"/>
              <a:t>Build their own AI programmes</a:t>
            </a:r>
          </a:p>
          <a:p>
            <a:endParaRPr lang="en-GB" dirty="0"/>
          </a:p>
          <a:p>
            <a:r>
              <a:rPr lang="en-GB" dirty="0"/>
              <a:t>Developing an associated curriculum (on-going)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1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Thanks!</a:t>
            </a:r>
            <a:endParaRPr dirty="0"/>
          </a:p>
        </p:txBody>
      </p:sp>
      <p:sp>
        <p:nvSpPr>
          <p:cNvPr id="232" name="Google Shape;232;p44"/>
          <p:cNvSpPr txBox="1">
            <a:spLocks noGrp="1"/>
          </p:cNvSpPr>
          <p:nvPr>
            <p:ph type="body" idx="1"/>
          </p:nvPr>
        </p:nvSpPr>
        <p:spPr>
          <a:xfrm>
            <a:off x="415600" y="1804415"/>
            <a:ext cx="11360800" cy="42874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The Snap! programs are available at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ecraft2learn.github.io/ai/</a:t>
            </a:r>
            <a:r>
              <a:rPr lang="en" dirty="0"/>
              <a:t> 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This research was supported by the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eCraft2Learn project</a:t>
            </a:r>
            <a:r>
              <a:rPr lang="en" dirty="0"/>
              <a:t> funded by the European Union’s Horizon 2020 Coordination &amp; Research and Innovation Action under Grant Agreement No 731345.</a:t>
            </a:r>
            <a:endParaRPr dirty="0"/>
          </a:p>
        </p:txBody>
      </p:sp>
      <p:pic>
        <p:nvPicPr>
          <p:cNvPr id="233" name="Google Shape;233;p44" descr="eCraft2Learn-Final0.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5650" y="5025032"/>
            <a:ext cx="56007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51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2B86-D0E7-4146-83F1-ECF993E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547749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2146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B43884-87D5-6643-BCAD-05E5CA13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55" y="0"/>
            <a:ext cx="10101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EA5FE8-E7FD-3644-9103-EF49AA01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7" y="314282"/>
            <a:ext cx="10817605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87ECB-68C3-0241-B8B5-ECA301F0B1F7}"/>
              </a:ext>
            </a:extLst>
          </p:cNvPr>
          <p:cNvSpPr txBox="1"/>
          <p:nvPr/>
        </p:nvSpPr>
        <p:spPr>
          <a:xfrm>
            <a:off x="9009888" y="6174386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https://snap.berkeley.edu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29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BCDF2B-008F-4C41-B81B-17D4EE2D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3" y="0"/>
            <a:ext cx="11398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0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768096" y="593367"/>
            <a:ext cx="10509504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800" i="1" u="sng" dirty="0">
                <a:solidFill>
                  <a:schemeClr val="hlink"/>
                </a:solidFill>
                <a:hlinkClick r:id="rId3"/>
              </a:rPr>
              <a:t>Changing Minds: Computers, Learning, and Literacy</a:t>
            </a:r>
            <a:r>
              <a:rPr lang="en" sz="2800" dirty="0"/>
              <a:t>  </a:t>
            </a:r>
            <a:br>
              <a:rPr lang="en" sz="2800" dirty="0"/>
            </a:br>
            <a:r>
              <a:rPr lang="en" sz="2800" dirty="0"/>
              <a:t>Andrea A. </a:t>
            </a:r>
            <a:r>
              <a:rPr lang="en" sz="2800" dirty="0" err="1"/>
              <a:t>DiSessa</a:t>
            </a:r>
            <a:endParaRPr sz="2800" dirty="0"/>
          </a:p>
          <a:p>
            <a:endParaRPr sz="3200"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768096" y="1786957"/>
            <a:ext cx="11008304" cy="4305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"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2400" dirty="0"/>
              <a:t>Similar history of introduction of Algebra and Calculus to schools and colleges</a:t>
            </a:r>
            <a:endParaRPr sz="2400" dirty="0"/>
          </a:p>
        </p:txBody>
      </p:sp>
      <p:pic>
        <p:nvPicPr>
          <p:cNvPr id="152" name="Google Shape;15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339" y="2250253"/>
            <a:ext cx="9143321" cy="2103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0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4869-BF6D-CA48-9D10-F741BCCF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China’s top 5 AI companies (WEF)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AA18C-A696-3346-A494-AA6663086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DJI (drones)</a:t>
            </a:r>
          </a:p>
          <a:p>
            <a:endParaRPr lang="en-GB" dirty="0"/>
          </a:p>
          <a:p>
            <a:r>
              <a:rPr lang="en-GB" dirty="0" err="1"/>
              <a:t>Ubtech</a:t>
            </a:r>
            <a:r>
              <a:rPr lang="en-GB" dirty="0"/>
              <a:t> (robotics)</a:t>
            </a:r>
          </a:p>
          <a:p>
            <a:endParaRPr lang="en-GB" dirty="0"/>
          </a:p>
          <a:p>
            <a:r>
              <a:rPr lang="en-GB" dirty="0" err="1"/>
              <a:t>SenseTime</a:t>
            </a:r>
            <a:r>
              <a:rPr lang="en-GB" dirty="0"/>
              <a:t> (image recognition)</a:t>
            </a:r>
          </a:p>
          <a:p>
            <a:endParaRPr lang="en-GB" dirty="0"/>
          </a:p>
          <a:p>
            <a:r>
              <a:rPr lang="en-GB" dirty="0" err="1"/>
              <a:t>Cambricon</a:t>
            </a:r>
            <a:r>
              <a:rPr lang="en-GB" dirty="0"/>
              <a:t> (chips)</a:t>
            </a:r>
          </a:p>
          <a:p>
            <a:endParaRPr lang="en-GB" dirty="0"/>
          </a:p>
          <a:p>
            <a:r>
              <a:rPr lang="en-GB" dirty="0" err="1"/>
              <a:t>Cloudwalk</a:t>
            </a:r>
            <a:r>
              <a:rPr lang="en-GB" dirty="0"/>
              <a:t> (face recognition)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98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1BE8B-6E0D-7046-A710-0DF6C073D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65" y="1754850"/>
            <a:ext cx="5023337" cy="3076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37452-2673-E24F-A731-25213C8B7C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082" y="2568244"/>
            <a:ext cx="1041823" cy="1600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06AF2-854E-6847-9DC6-9F6648BC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767" y="2568244"/>
            <a:ext cx="570380" cy="860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6E9D25-933C-0E47-B669-55B5160E7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120" y="2551479"/>
            <a:ext cx="966870" cy="1460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A72A1-B5AB-4141-8512-97FB1B337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184" y="2568244"/>
            <a:ext cx="671256" cy="1044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F41246-0071-3C48-B157-C3E6E3387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480" y="2568244"/>
            <a:ext cx="784043" cy="117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286764-983E-E14C-A365-34D9BC3C2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3563" y="2568244"/>
            <a:ext cx="875314" cy="13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1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787</Words>
  <Application>Microsoft Macintosh PowerPoint</Application>
  <PresentationFormat>Widescreen</PresentationFormat>
  <Paragraphs>114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Supporting young people’s AI programming </vt:lpstr>
      <vt:lpstr>What have we done?</vt:lpstr>
      <vt:lpstr>Why?</vt:lpstr>
      <vt:lpstr>PowerPoint Presentation</vt:lpstr>
      <vt:lpstr>PowerPoint Presentation</vt:lpstr>
      <vt:lpstr>PowerPoint Presentation</vt:lpstr>
      <vt:lpstr>Changing Minds: Computers, Learning, and Literacy   Andrea A. DiSessa </vt:lpstr>
      <vt:lpstr>China’s top 5 AI companies (WEF)</vt:lpstr>
      <vt:lpstr>PowerPoint Presentation</vt:lpstr>
      <vt:lpstr>PowerPoint Presentation</vt:lpstr>
      <vt:lpstr>Why help young people to create AI programs?</vt:lpstr>
      <vt:lpstr>From 1977</vt:lpstr>
      <vt:lpstr>Today there is a revival</vt:lpstr>
      <vt:lpstr>Plenty of AI cloud services</vt:lpstr>
      <vt:lpstr>But AI cloud service interfaces are complex</vt:lpstr>
      <vt:lpstr>The challenge - create child-friendly interfaces</vt:lpstr>
      <vt:lpstr>And machine learning without cloud services</vt:lpstr>
      <vt:lpstr>Current work: eCraft2Learn Snap! library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young people’s AI programming </dc:title>
  <dc:creator>Niall Winters</dc:creator>
  <cp:lastModifiedBy>Niall Winters</cp:lastModifiedBy>
  <cp:revision>18</cp:revision>
  <dcterms:created xsi:type="dcterms:W3CDTF">2019-06-22T02:35:04Z</dcterms:created>
  <dcterms:modified xsi:type="dcterms:W3CDTF">2019-06-22T13:24:47Z</dcterms:modified>
</cp:coreProperties>
</file>