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6" r:id="rId4"/>
    <p:sldId id="265" r:id="rId5"/>
    <p:sldId id="259" r:id="rId6"/>
    <p:sldId id="261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1193" autoAdjust="0"/>
  </p:normalViewPr>
  <p:slideViewPr>
    <p:cSldViewPr>
      <p:cViewPr>
        <p:scale>
          <a:sx n="60" d="100"/>
          <a:sy n="60" d="100"/>
        </p:scale>
        <p:origin x="146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1FCA4-5CCC-4148-8E86-CD4AC5B145AF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1EA5B-0D7C-4C91-A6A4-7D6F05611EB5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002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FA106-F437-4873-9FD3-AAAED67B1ACF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03894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87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3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886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74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4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247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566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20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141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616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20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C030-F2D4-4456-BDFF-3EE024AB93EE}" type="datetimeFigureOut">
              <a:rPr lang="es-CL" smtClean="0"/>
              <a:t>24-06-2019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56415-30AC-418A-A6D2-37AD93E2A621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768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60/0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60131516302445" TargetMode="External"/><Relationship Id="rId2" Type="http://schemas.openxmlformats.org/officeDocument/2006/relationships/hyperlink" Target="http://authors.elsevier.com/sd/article/S0360131515001463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risma-statemen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u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06" y="38677"/>
            <a:ext cx="1296337" cy="1713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85987" name="Rectangle 3"/>
          <p:cNvSpPr>
            <a:spLocks noChangeArrowheads="1"/>
          </p:cNvSpPr>
          <p:nvPr/>
        </p:nvSpPr>
        <p:spPr bwMode="auto">
          <a:xfrm>
            <a:off x="1321043" y="124357"/>
            <a:ext cx="7284309" cy="162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796" tIns="51399" rIns="102796" bIns="51399"/>
          <a:lstStyle/>
          <a:p>
            <a:pPr defTabSz="913967">
              <a:lnSpc>
                <a:spcPts val="3374"/>
              </a:lnSpc>
              <a:defRPr/>
            </a:pPr>
            <a:r>
              <a:rPr lang="en-GB" sz="2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Pontificia</a:t>
            </a:r>
            <a:r>
              <a:rPr lang="en-GB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Universidad  </a:t>
            </a:r>
            <a:r>
              <a:rPr lang="en-GB" sz="2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Cat</a:t>
            </a:r>
            <a:r>
              <a:rPr lang="es-CL" sz="22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ólica</a:t>
            </a:r>
            <a:r>
              <a:rPr lang="es-CL" sz="22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de Chile</a:t>
            </a:r>
          </a:p>
        </p:txBody>
      </p:sp>
      <p:sp>
        <p:nvSpPr>
          <p:cNvPr id="2985988" name="Rectangle 4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108196" y="1727129"/>
            <a:ext cx="3600400" cy="735423"/>
          </a:xfrm>
        </p:spPr>
        <p:txBody>
          <a:bodyPr rtlCol="0">
            <a:normAutofit fontScale="90000"/>
          </a:bodyPr>
          <a:lstStyle/>
          <a:p>
            <a:pPr defTabSz="914076">
              <a:defRPr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s-CL" sz="3600" b="1" dirty="0"/>
              <a:t/>
            </a:r>
            <a:br>
              <a:rPr lang="es-CL" sz="3600" b="1" dirty="0"/>
            </a:br>
            <a:r>
              <a:rPr lang="es-CL" sz="3600" b="1" dirty="0"/>
              <a:t>Miguel </a:t>
            </a:r>
            <a:br>
              <a:rPr lang="es-CL" sz="3600" b="1" dirty="0"/>
            </a:br>
            <a:r>
              <a:rPr lang="es-CL" sz="3600" b="1" dirty="0"/>
              <a:t>Nussbaum</a:t>
            </a:r>
            <a:r>
              <a:rPr lang="es-CL" sz="2700" b="1" dirty="0"/>
              <a:t/>
            </a:r>
            <a:br>
              <a:rPr lang="es-CL" sz="2700" b="1" dirty="0"/>
            </a:br>
            <a:r>
              <a:rPr lang="es-CL" sz="2700" b="1" dirty="0"/>
              <a:t>mn@ing.puc.cl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4437112"/>
            <a:ext cx="3169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My experience as co-editor of Computers &amp; Education</a:t>
            </a:r>
            <a:endParaRPr lang="es-C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25916"/>
            <a:ext cx="5290343" cy="382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065" y="4581128"/>
            <a:ext cx="1588181" cy="2117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35896" y="3645024"/>
            <a:ext cx="5290343" cy="803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2018: IF: 5.627, Rank #3 /243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5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0"/>
            <a:ext cx="8568952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General</a:t>
            </a:r>
            <a:endParaRPr lang="es-CL" sz="2800" dirty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Defined problem: 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dirty="0" smtClean="0"/>
              <a:t>within </a:t>
            </a:r>
            <a:r>
              <a:rPr lang="en-US" dirty="0"/>
              <a:t>the scope of the Journal</a:t>
            </a:r>
            <a:endParaRPr lang="es-CL" dirty="0" smtClean="0"/>
          </a:p>
          <a:p>
            <a:pPr marL="1428750" lvl="2" indent="-514350">
              <a:buFont typeface="+mj-lt"/>
              <a:buAutoNum type="alphaLcParenR"/>
            </a:pPr>
            <a:r>
              <a:rPr lang="en-US" dirty="0"/>
              <a:t>too specialized </a:t>
            </a:r>
            <a:endParaRPr lang="en-US" dirty="0" smtClean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err="1"/>
              <a:t>Bibliograpahy</a:t>
            </a:r>
            <a:r>
              <a:rPr lang="en-US" sz="2000" dirty="0"/>
              <a:t> updated </a:t>
            </a:r>
            <a:r>
              <a:rPr lang="en-US" sz="2000" dirty="0" smtClean="0"/>
              <a:t>15 </a:t>
            </a:r>
            <a:r>
              <a:rPr lang="en-US" sz="2000" dirty="0"/>
              <a:t>(at </a:t>
            </a:r>
            <a:r>
              <a:rPr lang="en-US" sz="2000" dirty="0" smtClean="0"/>
              <a:t>least) </a:t>
            </a:r>
            <a:r>
              <a:rPr lang="en-US" sz="2000" dirty="0"/>
              <a:t>refereed </a:t>
            </a:r>
            <a:r>
              <a:rPr lang="en-US" sz="2000" dirty="0" smtClean="0"/>
              <a:t>papers </a:t>
            </a:r>
            <a:r>
              <a:rPr lang="en-US" sz="2000" dirty="0"/>
              <a:t>last 3 years 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Match with papers in Internet</a:t>
            </a:r>
            <a:endParaRPr lang="en-US" sz="2000" dirty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Long and difficult to follow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Appendix</a:t>
            </a:r>
            <a:endParaRPr lang="en-US" dirty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English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Proofread </a:t>
            </a:r>
            <a:r>
              <a:rPr lang="en-US" dirty="0" smtClean="0"/>
              <a:t>by English native professional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Define </a:t>
            </a:r>
            <a:r>
              <a:rPr lang="en-US" dirty="0"/>
              <a:t>acronyms before using </a:t>
            </a:r>
            <a:r>
              <a:rPr lang="en-US" dirty="0" smtClean="0"/>
              <a:t>these (none in Abstract)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APA guidelines on: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Reporting statistics</a:t>
            </a:r>
            <a:endParaRPr lang="en-US" dirty="0"/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Bibliography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Resubmission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accompanying letter analyzing how  </a:t>
            </a:r>
            <a:r>
              <a:rPr lang="en-US" dirty="0"/>
              <a:t>you addressed each of the </a:t>
            </a:r>
            <a:r>
              <a:rPr lang="en-US" dirty="0" smtClean="0"/>
              <a:t>referees points</a:t>
            </a:r>
            <a:r>
              <a:rPr lang="en-US" sz="2400" dirty="0"/>
              <a:t>.</a:t>
            </a:r>
            <a:endParaRPr lang="es-CL" sz="2400" dirty="0"/>
          </a:p>
          <a:p>
            <a:pPr lvl="1"/>
            <a:endParaRPr lang="en-US" sz="2800" dirty="0" smtClean="0"/>
          </a:p>
          <a:p>
            <a:pPr lvl="2"/>
            <a:endParaRPr lang="es-CL" sz="2800" dirty="0"/>
          </a:p>
          <a:p>
            <a:pPr lvl="1"/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2257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20688"/>
            <a:ext cx="4194353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err="1" smtClean="0"/>
              <a:t>Abstract</a:t>
            </a:r>
            <a:endParaRPr lang="es-CL" sz="2800" b="1" dirty="0" smtClean="0"/>
          </a:p>
          <a:p>
            <a:pPr lvl="1">
              <a:spcBef>
                <a:spcPts val="1200"/>
              </a:spcBef>
            </a:pPr>
            <a:r>
              <a:rPr lang="en-US" sz="2800" dirty="0"/>
              <a:t>What is the </a:t>
            </a:r>
            <a:r>
              <a:rPr lang="en-US" sz="2800" dirty="0" smtClean="0"/>
              <a:t>problem?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</a:t>
            </a:r>
            <a:r>
              <a:rPr lang="en-US" sz="2800" dirty="0"/>
              <a:t>have you </a:t>
            </a:r>
            <a:r>
              <a:rPr lang="en-US" sz="2800" dirty="0" smtClean="0"/>
              <a:t>done?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What </a:t>
            </a:r>
            <a:r>
              <a:rPr lang="en-US" sz="2800" dirty="0"/>
              <a:t>are your </a:t>
            </a:r>
            <a:r>
              <a:rPr lang="en-US" sz="2800" dirty="0" smtClean="0"/>
              <a:t>results? </a:t>
            </a:r>
          </a:p>
          <a:p>
            <a:pPr lvl="1">
              <a:spcBef>
                <a:spcPts val="1200"/>
              </a:spcBef>
            </a:pPr>
            <a:r>
              <a:rPr lang="en-US" sz="2800" dirty="0"/>
              <a:t>W</a:t>
            </a:r>
            <a:r>
              <a:rPr lang="en-US" sz="2800" dirty="0" smtClean="0"/>
              <a:t>hat </a:t>
            </a:r>
            <a:r>
              <a:rPr lang="en-US" sz="2800" dirty="0"/>
              <a:t>have you </a:t>
            </a:r>
            <a:r>
              <a:rPr lang="en-US" sz="2800" dirty="0" smtClean="0"/>
              <a:t>learned</a:t>
            </a:r>
            <a:r>
              <a:rPr lang="en-US" sz="2800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en-US" sz="2800" dirty="0" smtClean="0"/>
              <a:t>(250 words)</a:t>
            </a:r>
            <a:endParaRPr lang="es-CL" sz="2800" dirty="0"/>
          </a:p>
          <a:p>
            <a:pPr lvl="1"/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59734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General Structure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79512" y="1988840"/>
            <a:ext cx="7992888" cy="378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problem, aim and research questions based on current significant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literature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etailed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methodology.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data to answer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Discussion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results </a:t>
            </a:r>
          </a:p>
          <a:p>
            <a:pPr marL="800100" lvl="1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Discussed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considering pertinent literature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://owl.english.purdue.edu/owl/resource/560/01/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3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27384"/>
            <a:ext cx="9144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err="1" smtClean="0"/>
              <a:t>Introduction</a:t>
            </a:r>
            <a:endParaRPr lang="es-CL" sz="2800" b="1" dirty="0" smtClean="0"/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CL" sz="2800" dirty="0" err="1" smtClean="0"/>
              <a:t>Literature</a:t>
            </a:r>
            <a:r>
              <a:rPr lang="es-CL" sz="2800" dirty="0" smtClean="0"/>
              <a:t> </a:t>
            </a:r>
            <a:r>
              <a:rPr lang="es-CL" sz="2800" dirty="0" err="1" smtClean="0"/>
              <a:t>Review</a:t>
            </a:r>
            <a:r>
              <a:rPr lang="es-CL" sz="2800" dirty="0" smtClean="0"/>
              <a:t>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Relevant to the problem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Updated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Comprehensive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Of the literature review a cohesive history has to be written (not just  a list of paragraphs from references).</a:t>
            </a:r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CL" sz="2800" dirty="0" err="1" smtClean="0"/>
              <a:t>Build</a:t>
            </a:r>
            <a:r>
              <a:rPr lang="es-CL" sz="2800" dirty="0" smtClean="0"/>
              <a:t> </a:t>
            </a:r>
            <a:r>
              <a:rPr lang="es-CL" sz="2800" dirty="0" err="1"/>
              <a:t>R</a:t>
            </a:r>
            <a:r>
              <a:rPr lang="es-CL" sz="2800" dirty="0" err="1" smtClean="0"/>
              <a:t>eserach</a:t>
            </a:r>
            <a:r>
              <a:rPr lang="es-CL" sz="2800" dirty="0" smtClean="0"/>
              <a:t> </a:t>
            </a:r>
            <a:r>
              <a:rPr lang="es-CL" sz="2800" dirty="0" err="1"/>
              <a:t>Q</a:t>
            </a:r>
            <a:r>
              <a:rPr lang="es-CL" sz="2800" dirty="0" err="1" smtClean="0"/>
              <a:t>uestions</a:t>
            </a:r>
            <a:r>
              <a:rPr lang="es-CL" sz="2800" dirty="0" smtClean="0"/>
              <a:t> </a:t>
            </a:r>
            <a:r>
              <a:rPr lang="es-CL" sz="2800" dirty="0" err="1" smtClean="0"/>
              <a:t>from</a:t>
            </a:r>
            <a:r>
              <a:rPr lang="es-CL" sz="2800" dirty="0" smtClean="0"/>
              <a:t> </a:t>
            </a:r>
            <a:r>
              <a:rPr lang="es-CL" sz="2800" dirty="0" err="1" smtClean="0"/>
              <a:t>literature</a:t>
            </a:r>
            <a:r>
              <a:rPr lang="es-CL" sz="2800" dirty="0" smtClean="0"/>
              <a:t> </a:t>
            </a:r>
            <a:r>
              <a:rPr lang="es-CL" sz="2800" dirty="0" err="1" smtClean="0"/>
              <a:t>review</a:t>
            </a:r>
            <a:endParaRPr lang="es-CL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RQ </a:t>
            </a:r>
            <a:r>
              <a:rPr lang="en-US" dirty="0"/>
              <a:t>should be of global interest and not focused to a particular local </a:t>
            </a:r>
            <a:r>
              <a:rPr lang="en-US" dirty="0" smtClean="0"/>
              <a:t>problem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Identifying a research gap is not enough; key is showing its significance to the field. </a:t>
            </a:r>
            <a:endParaRPr lang="es-CL" sz="2800" dirty="0" smtClean="0"/>
          </a:p>
          <a:p>
            <a:pPr marL="971550" lvl="1" indent="-514350">
              <a:spcBef>
                <a:spcPts val="1200"/>
              </a:spcBef>
              <a:buFont typeface="+mj-lt"/>
              <a:buAutoNum type="arabicPeriod"/>
            </a:pPr>
            <a:r>
              <a:rPr lang="es-CL" sz="2800" dirty="0" err="1" smtClean="0"/>
              <a:t>Why</a:t>
            </a:r>
            <a:r>
              <a:rPr lang="es-CL" sz="2800" dirty="0" smtClean="0"/>
              <a:t> </a:t>
            </a:r>
            <a:r>
              <a:rPr lang="es-CL" sz="2800" dirty="0" err="1" smtClean="0"/>
              <a:t>is</a:t>
            </a:r>
            <a:r>
              <a:rPr lang="es-CL" sz="2800" dirty="0" smtClean="0"/>
              <a:t> </a:t>
            </a:r>
            <a:r>
              <a:rPr lang="es-CL" sz="2800" dirty="0" err="1" smtClean="0"/>
              <a:t>your</a:t>
            </a:r>
            <a:r>
              <a:rPr lang="es-CL" sz="2800" dirty="0" smtClean="0"/>
              <a:t> </a:t>
            </a:r>
            <a:r>
              <a:rPr lang="es-CL" sz="2800" dirty="0" err="1" smtClean="0"/>
              <a:t>research</a:t>
            </a:r>
            <a:r>
              <a:rPr lang="es-CL" sz="2800" dirty="0" smtClean="0"/>
              <a:t> </a:t>
            </a:r>
            <a:r>
              <a:rPr lang="es-CL" sz="2800" dirty="0" err="1" smtClean="0"/>
              <a:t>relevant</a:t>
            </a:r>
            <a:r>
              <a:rPr lang="es-CL" sz="2800" dirty="0" smtClean="0"/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 smtClean="0"/>
              <a:t>What did we learn compared with current, significant research</a:t>
            </a:r>
          </a:p>
          <a:p>
            <a:pPr lvl="1"/>
            <a:endParaRPr lang="es-CL" sz="2800" dirty="0" smtClean="0"/>
          </a:p>
        </p:txBody>
      </p:sp>
    </p:spTree>
    <p:extLst>
      <p:ext uri="{BB962C8B-B14F-4D97-AF65-F5344CB8AC3E}">
        <p14:creationId xmlns:p14="http://schemas.microsoft.com/office/powerpoint/2010/main" val="57291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777686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err="1" smtClean="0"/>
              <a:t>Methodology</a:t>
            </a:r>
            <a:endParaRPr lang="es-CL" sz="2400" dirty="0" smtClean="0"/>
          </a:p>
          <a:p>
            <a:pPr marL="857250" lvl="1" indent="-400050">
              <a:buAutoNum type="romanLcParenBoth"/>
            </a:pPr>
            <a:r>
              <a:rPr lang="en-US" sz="1600" dirty="0" smtClean="0"/>
              <a:t>Research Design: </a:t>
            </a:r>
            <a:r>
              <a:rPr lang="en-US" sz="1600" dirty="0"/>
              <a:t>funded in </a:t>
            </a:r>
            <a:r>
              <a:rPr lang="en-US" sz="1600" dirty="0" smtClean="0"/>
              <a:t>literature: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err="1" smtClean="0"/>
              <a:t>quanti</a:t>
            </a:r>
            <a:r>
              <a:rPr lang="en-US" sz="1600" dirty="0" smtClean="0"/>
              <a:t>, </a:t>
            </a:r>
            <a:r>
              <a:rPr lang="en-US" sz="1600" dirty="0" err="1" smtClean="0"/>
              <a:t>quali</a:t>
            </a:r>
            <a:r>
              <a:rPr lang="en-US" sz="1600" dirty="0" smtClean="0"/>
              <a:t>, mixed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Design Based Research </a:t>
            </a:r>
          </a:p>
          <a:p>
            <a:pPr marL="857250" lvl="1" indent="-400050">
              <a:spcBef>
                <a:spcPts val="1200"/>
              </a:spcBef>
              <a:buAutoNum type="romanLcParenBoth"/>
            </a:pPr>
            <a:r>
              <a:rPr lang="en-US" sz="1600" dirty="0" smtClean="0"/>
              <a:t>Educational </a:t>
            </a:r>
            <a:r>
              <a:rPr lang="en-US" sz="1600" dirty="0"/>
              <a:t>Context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/>
              <a:t>R</a:t>
            </a:r>
            <a:r>
              <a:rPr lang="en-US" sz="1600" dirty="0" smtClean="0"/>
              <a:t>epresentative of what?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/>
              <a:t>S</a:t>
            </a:r>
            <a:r>
              <a:rPr lang="en-US" sz="1600" dirty="0" smtClean="0"/>
              <a:t>ample </a:t>
            </a:r>
            <a:r>
              <a:rPr lang="en-US" sz="1600" dirty="0"/>
              <a:t>has to be far-reaching to be representative to reach </a:t>
            </a:r>
            <a:r>
              <a:rPr lang="en-US" sz="1600" dirty="0" smtClean="0"/>
              <a:t>conclusions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Quantitative </a:t>
            </a:r>
            <a:r>
              <a:rPr lang="en-US" sz="1600" dirty="0"/>
              <a:t>results from </a:t>
            </a:r>
            <a:r>
              <a:rPr lang="en-US" sz="1600" dirty="0" smtClean="0"/>
              <a:t>a small number </a:t>
            </a:r>
            <a:r>
              <a:rPr lang="en-US" sz="1600" dirty="0"/>
              <a:t>of students can be inconclusive</a:t>
            </a:r>
            <a:r>
              <a:rPr lang="en-US" sz="1600" dirty="0" smtClean="0"/>
              <a:t>.</a:t>
            </a:r>
            <a:endParaRPr lang="en-US" sz="1600" dirty="0"/>
          </a:p>
          <a:p>
            <a:pPr marL="857250" lvl="1" indent="-400050">
              <a:spcBef>
                <a:spcPts val="1200"/>
              </a:spcBef>
              <a:buAutoNum type="romanLcParenBoth"/>
            </a:pPr>
            <a:r>
              <a:rPr lang="en-US" sz="1600" dirty="0" smtClean="0"/>
              <a:t>System </a:t>
            </a:r>
            <a:r>
              <a:rPr lang="en-US" sz="1600" dirty="0"/>
              <a:t>used:  </a:t>
            </a:r>
            <a:endParaRPr lang="en-US" sz="1600" dirty="0" smtClean="0"/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Purpose and design goals,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description (not a manual),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usability.</a:t>
            </a:r>
          </a:p>
          <a:p>
            <a:pPr marL="857250" lvl="1" indent="-400050">
              <a:spcBef>
                <a:spcPts val="1200"/>
              </a:spcBef>
              <a:buAutoNum type="romanLcParenBoth"/>
            </a:pPr>
            <a:r>
              <a:rPr lang="en-US" sz="1600" dirty="0" smtClean="0"/>
              <a:t>Instruments: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Analyze and fundament,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Show validity and statistical reliability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Data has to match objectives (</a:t>
            </a:r>
            <a:r>
              <a:rPr lang="en-US" sz="1600" dirty="0"/>
              <a:t>Dependent and independent </a:t>
            </a:r>
            <a:r>
              <a:rPr lang="en-US" sz="1600" dirty="0" smtClean="0"/>
              <a:t>variables)</a:t>
            </a:r>
          </a:p>
          <a:p>
            <a:pPr marL="857250" lvl="1" indent="-400050">
              <a:spcBef>
                <a:spcPts val="1200"/>
              </a:spcBef>
              <a:buAutoNum type="romanLcParenBoth"/>
            </a:pPr>
            <a:r>
              <a:rPr lang="en-US" sz="1600" dirty="0" smtClean="0"/>
              <a:t>Procedure: 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Index </a:t>
            </a:r>
            <a:r>
              <a:rPr lang="en-US" sz="1600" dirty="0"/>
              <a:t>of </a:t>
            </a:r>
            <a:r>
              <a:rPr lang="en-US" sz="1600" dirty="0" smtClean="0"/>
              <a:t>results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/>
              <a:t>T</a:t>
            </a:r>
            <a:r>
              <a:rPr lang="en-US" sz="1600" dirty="0" smtClean="0"/>
              <a:t>reatment </a:t>
            </a:r>
            <a:r>
              <a:rPr lang="en-US" sz="1600" dirty="0"/>
              <a:t>and control group have to be </a:t>
            </a:r>
            <a:r>
              <a:rPr lang="en-US" sz="1600" dirty="0" smtClean="0"/>
              <a:t>comparable</a:t>
            </a:r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/>
              <a:t>P</a:t>
            </a:r>
            <a:r>
              <a:rPr lang="en-US" sz="1600" dirty="0" smtClean="0"/>
              <a:t>rotocol </a:t>
            </a:r>
            <a:r>
              <a:rPr lang="en-US" sz="1600" dirty="0"/>
              <a:t>for interviews and observations</a:t>
            </a:r>
            <a:endParaRPr lang="es-CL" sz="1600" dirty="0"/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smtClean="0"/>
              <a:t>Strong Statistical methods </a:t>
            </a:r>
            <a:endParaRPr lang="en-US" sz="1600" dirty="0"/>
          </a:p>
          <a:p>
            <a:pPr lvl="3"/>
            <a:r>
              <a:rPr lang="en-US" sz="1400" u="sng" dirty="0">
                <a:hlinkClick r:id="rId2"/>
              </a:rPr>
              <a:t>http://</a:t>
            </a:r>
            <a:r>
              <a:rPr lang="en-US" sz="1400" u="sng" dirty="0" smtClean="0">
                <a:hlinkClick r:id="rId2"/>
              </a:rPr>
              <a:t>authors.elsevier.com/sd/article/S0360131515001463</a:t>
            </a:r>
            <a:endParaRPr lang="en-US" sz="1400" u="sng" dirty="0" smtClean="0"/>
          </a:p>
          <a:p>
            <a:pPr marL="1314450" lvl="2" indent="-400050">
              <a:buFont typeface="+mj-lt"/>
              <a:buAutoNum type="alphaLcParenR"/>
            </a:pPr>
            <a:r>
              <a:rPr lang="en-US" sz="1600" dirty="0" err="1" smtClean="0"/>
              <a:t>Qualiatative</a:t>
            </a:r>
            <a:r>
              <a:rPr lang="en-US" sz="1600" dirty="0" smtClean="0"/>
              <a:t> </a:t>
            </a:r>
            <a:r>
              <a:rPr lang="en-US" sz="1600" dirty="0"/>
              <a:t>analysis</a:t>
            </a:r>
          </a:p>
          <a:p>
            <a:pPr lvl="3"/>
            <a:r>
              <a:rPr lang="en-US" sz="1400" u="sng" dirty="0">
                <a:hlinkClick r:id="rId3"/>
              </a:rPr>
              <a:t>http://www.sciencedirect.com/science/article/pii/S0360131516302445</a:t>
            </a:r>
            <a:r>
              <a:rPr lang="en-US" sz="1400" u="sng" dirty="0"/>
              <a:t> </a:t>
            </a:r>
            <a:endParaRPr lang="en-US" sz="1400" u="sng" dirty="0" smtClean="0"/>
          </a:p>
          <a:p>
            <a:pPr lvl="2"/>
            <a:r>
              <a:rPr lang="en-US" sz="1400" dirty="0" smtClean="0"/>
              <a:t>f) How </a:t>
            </a:r>
            <a:r>
              <a:rPr lang="en-US" sz="1400" dirty="0"/>
              <a:t>general are your results? </a:t>
            </a:r>
            <a:endParaRPr lang="es-CL" sz="2000" dirty="0"/>
          </a:p>
          <a:p>
            <a:pPr lvl="2"/>
            <a:endParaRPr lang="en-US" sz="1400" u="sng" dirty="0"/>
          </a:p>
          <a:p>
            <a:pPr lvl="3"/>
            <a:endParaRPr lang="en-US" sz="1200" dirty="0" smtClean="0"/>
          </a:p>
          <a:p>
            <a:pPr lvl="3"/>
            <a:r>
              <a:rPr lang="en-US" sz="1600" dirty="0" smtClean="0"/>
              <a:t>	</a:t>
            </a:r>
            <a:endParaRPr lang="es-CL" sz="2800" dirty="0" smtClean="0"/>
          </a:p>
        </p:txBody>
      </p:sp>
    </p:spTree>
    <p:extLst>
      <p:ext uri="{BB962C8B-B14F-4D97-AF65-F5344CB8AC3E}">
        <p14:creationId xmlns:p14="http://schemas.microsoft.com/office/powerpoint/2010/main" val="13954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568953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Results</a:t>
            </a:r>
          </a:p>
          <a:p>
            <a:r>
              <a:rPr lang="en-GB" sz="2800" dirty="0" smtClean="0"/>
              <a:t>	</a:t>
            </a:r>
            <a:r>
              <a:rPr lang="en-GB" dirty="0"/>
              <a:t>Follow your </a:t>
            </a:r>
            <a:r>
              <a:rPr lang="en-GB" dirty="0" smtClean="0"/>
              <a:t>procedure described in the methodology.</a:t>
            </a:r>
            <a:endParaRPr lang="en-GB" dirty="0"/>
          </a:p>
          <a:p>
            <a:r>
              <a:rPr lang="en-GB" sz="2800" dirty="0"/>
              <a:t>	</a:t>
            </a:r>
            <a:r>
              <a:rPr lang="en-US" dirty="0"/>
              <a:t>Results provide answers </a:t>
            </a:r>
            <a:r>
              <a:rPr lang="en-US" dirty="0" smtClean="0"/>
              <a:t>to </a:t>
            </a:r>
            <a:r>
              <a:rPr lang="en-US" dirty="0"/>
              <a:t>your questions. </a:t>
            </a:r>
            <a:endParaRPr lang="en-US" dirty="0" smtClean="0"/>
          </a:p>
          <a:p>
            <a:endParaRPr lang="en-GB" sz="2800" dirty="0"/>
          </a:p>
          <a:p>
            <a:r>
              <a:rPr lang="en-GB" sz="2800" dirty="0" err="1" smtClean="0"/>
              <a:t>Discusion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	</a:t>
            </a:r>
            <a:r>
              <a:rPr lang="en-US" dirty="0" smtClean="0"/>
              <a:t>Analyze </a:t>
            </a:r>
            <a:r>
              <a:rPr lang="en-US" dirty="0" smtClean="0"/>
              <a:t>results </a:t>
            </a:r>
            <a:r>
              <a:rPr lang="en-US" dirty="0"/>
              <a:t>considering pertinent literature.</a:t>
            </a:r>
            <a:endParaRPr lang="en-GB" dirty="0"/>
          </a:p>
          <a:p>
            <a:pPr marL="914400" lvl="3">
              <a:spcBef>
                <a:spcPts val="600"/>
              </a:spcBef>
            </a:pPr>
            <a:r>
              <a:rPr lang="en-US" dirty="0"/>
              <a:t>Make explicit suggestions about how the study affects the design or use of educational computer systems. </a:t>
            </a:r>
          </a:p>
          <a:p>
            <a:pPr marL="914400" lvl="3">
              <a:spcBef>
                <a:spcPts val="600"/>
              </a:spcBef>
            </a:pPr>
            <a:r>
              <a:rPr lang="en-US" dirty="0"/>
              <a:t>Is there something new about a particular theory, or is there evidence of theory advancement?</a:t>
            </a:r>
            <a:endParaRPr lang="en-GB" dirty="0"/>
          </a:p>
          <a:p>
            <a:endParaRPr lang="en-GB" sz="2800" dirty="0"/>
          </a:p>
          <a:p>
            <a:r>
              <a:rPr lang="en-GB" sz="2800" dirty="0" smtClean="0"/>
              <a:t>Conclusion</a:t>
            </a:r>
          </a:p>
          <a:p>
            <a:pPr marL="0" lvl="1">
              <a:spcBef>
                <a:spcPts val="600"/>
              </a:spcBef>
            </a:pPr>
            <a:r>
              <a:rPr lang="es-CL" dirty="0"/>
              <a:t>	</a:t>
            </a:r>
            <a:r>
              <a:rPr lang="en-GB" dirty="0"/>
              <a:t>Answer your research questions </a:t>
            </a:r>
            <a:r>
              <a:rPr lang="en-GB" dirty="0" err="1" smtClean="0"/>
              <a:t>ba</a:t>
            </a:r>
            <a:r>
              <a:rPr lang="en-US" dirty="0" err="1" smtClean="0"/>
              <a:t>sed</a:t>
            </a:r>
            <a:r>
              <a:rPr lang="en-US" dirty="0" smtClean="0"/>
              <a:t> on the results. </a:t>
            </a:r>
          </a:p>
          <a:p>
            <a:pPr marL="914400" lvl="3">
              <a:spcBef>
                <a:spcPts val="600"/>
              </a:spcBef>
            </a:pPr>
            <a:r>
              <a:rPr lang="en-US" dirty="0" smtClean="0"/>
              <a:t>What </a:t>
            </a:r>
            <a:r>
              <a:rPr lang="en-US" dirty="0"/>
              <a:t>is the  added value of your work</a:t>
            </a:r>
            <a:r>
              <a:rPr lang="en-US" dirty="0" smtClean="0"/>
              <a:t>?</a:t>
            </a:r>
          </a:p>
          <a:p>
            <a:pPr marL="914400" lvl="3">
              <a:spcBef>
                <a:spcPts val="600"/>
              </a:spcBef>
            </a:pPr>
            <a:r>
              <a:rPr lang="en-GB" dirty="0" smtClean="0"/>
              <a:t>Conclusions </a:t>
            </a:r>
            <a:r>
              <a:rPr lang="en-GB" dirty="0"/>
              <a:t>general enough to be interesting for a wider audience.</a:t>
            </a:r>
          </a:p>
          <a:p>
            <a:pPr marL="914400" lvl="3">
              <a:spcBef>
                <a:spcPts val="600"/>
              </a:spcBef>
            </a:pPr>
            <a:r>
              <a:rPr lang="en-GB" dirty="0"/>
              <a:t>Limitations</a:t>
            </a:r>
          </a:p>
          <a:p>
            <a:pPr marL="914400" lvl="3">
              <a:spcBef>
                <a:spcPts val="600"/>
              </a:spcBef>
            </a:pPr>
            <a:r>
              <a:rPr lang="en-GB" dirty="0"/>
              <a:t>Future work</a:t>
            </a:r>
          </a:p>
          <a:p>
            <a:pPr marL="0" lvl="1">
              <a:spcBef>
                <a:spcPts val="600"/>
              </a:spcBef>
            </a:pPr>
            <a:endParaRPr lang="en-GB" dirty="0"/>
          </a:p>
          <a:p>
            <a:pPr marL="0"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54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sz="3800" b="1" dirty="0" smtClean="0"/>
              <a:t>Review papers</a:t>
            </a:r>
          </a:p>
          <a:p>
            <a:pPr marL="0" lvl="0" indent="0">
              <a:buNone/>
            </a:pPr>
            <a:endParaRPr lang="en-US" sz="3800" b="1" dirty="0" smtClean="0"/>
          </a:p>
          <a:p>
            <a:pPr marL="0" lvl="0" indent="0">
              <a:buNone/>
            </a:pPr>
            <a:r>
              <a:rPr lang="en-US" sz="3600" dirty="0" smtClean="0"/>
              <a:t>Research </a:t>
            </a:r>
            <a:r>
              <a:rPr lang="en-US" sz="3600" dirty="0"/>
              <a:t>gaps it fills </a:t>
            </a:r>
            <a:r>
              <a:rPr lang="en-US" sz="3600" dirty="0"/>
              <a:t>(</a:t>
            </a:r>
            <a:r>
              <a:rPr lang="en-US" sz="3600" dirty="0"/>
              <a:t>why </a:t>
            </a:r>
            <a:r>
              <a:rPr lang="en-US" sz="3600" dirty="0" smtClean="0"/>
              <a:t>do we </a:t>
            </a:r>
            <a:r>
              <a:rPr lang="en-US" sz="3600" dirty="0"/>
              <a:t>need your review (one more</a:t>
            </a:r>
            <a:r>
              <a:rPr lang="en-US" sz="3600" dirty="0"/>
              <a:t>)?)</a:t>
            </a:r>
          </a:p>
          <a:p>
            <a:pPr marL="0" lvl="0" indent="0">
              <a:buNone/>
            </a:pPr>
            <a:r>
              <a:rPr lang="en-US" sz="3600" dirty="0" smtClean="0"/>
              <a:t>Systematic and </a:t>
            </a:r>
            <a:r>
              <a:rPr lang="en-US" sz="3600" dirty="0" smtClean="0"/>
              <a:t>rigorous, </a:t>
            </a:r>
            <a:r>
              <a:rPr lang="en-US" sz="3600" dirty="0" smtClean="0"/>
              <a:t>based </a:t>
            </a:r>
            <a:r>
              <a:rPr lang="en-US" sz="3600" dirty="0"/>
              <a:t>on a state of the art study (significant papers up to </a:t>
            </a:r>
            <a:r>
              <a:rPr lang="en-US" sz="3600" dirty="0" smtClean="0"/>
              <a:t>2019) </a:t>
            </a:r>
            <a:endParaRPr lang="en-US" sz="3600" dirty="0"/>
          </a:p>
          <a:p>
            <a:pPr marL="0" lvl="0" indent="0">
              <a:buNone/>
            </a:pPr>
            <a:r>
              <a:rPr lang="en-US" sz="3600" dirty="0" smtClean="0"/>
              <a:t>Clear </a:t>
            </a:r>
            <a:r>
              <a:rPr lang="en-US" sz="3600" dirty="0"/>
              <a:t>meta-analysis and synthesis (no narrative </a:t>
            </a:r>
            <a:r>
              <a:rPr lang="en-US" sz="3600" dirty="0" smtClean="0"/>
              <a:t>review)</a:t>
            </a:r>
          </a:p>
          <a:p>
            <a:pPr marL="0" lvl="0" indent="0">
              <a:buNone/>
            </a:pPr>
            <a:r>
              <a:rPr lang="en-US" sz="3600" dirty="0" smtClean="0"/>
              <a:t>Show </a:t>
            </a:r>
            <a:r>
              <a:rPr lang="en-US" sz="3600" dirty="0"/>
              <a:t>added </a:t>
            </a:r>
            <a:r>
              <a:rPr lang="en-US" sz="3600" dirty="0" smtClean="0"/>
              <a:t>value with references.  </a:t>
            </a:r>
          </a:p>
          <a:p>
            <a:pPr marL="0" lvl="0" indent="0">
              <a:buNone/>
            </a:pPr>
            <a:r>
              <a:rPr lang="en-US" sz="3600" dirty="0" smtClean="0"/>
              <a:t>Theoretically </a:t>
            </a:r>
            <a:r>
              <a:rPr lang="en-US" sz="3600" dirty="0"/>
              <a:t>and critically analyzed.  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dirty="0" smtClean="0"/>
              <a:t>Justify </a:t>
            </a:r>
            <a:r>
              <a:rPr lang="en-US" sz="3600" dirty="0"/>
              <a:t>bibliographically 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paper selection</a:t>
            </a:r>
          </a:p>
          <a:p>
            <a:pPr marL="0" lv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descriptors</a:t>
            </a:r>
          </a:p>
          <a:p>
            <a:pPr marL="0" lvl="0" indent="0">
              <a:buNone/>
            </a:pPr>
            <a:r>
              <a:rPr lang="en-US" sz="3600" dirty="0"/>
              <a:t>Summarize findings 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u="sng" dirty="0" smtClean="0">
                <a:hlinkClick r:id="rId2"/>
              </a:rPr>
              <a:t>http</a:t>
            </a:r>
            <a:r>
              <a:rPr lang="en-US" sz="3600" u="sng" dirty="0">
                <a:hlinkClick r:id="rId2"/>
              </a:rPr>
              <a:t>://prisma-statement.org</a:t>
            </a: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0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185863"/>
            <a:ext cx="61912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418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   Miguel  Nussbaum mn@ing.puc.cl</vt:lpstr>
      <vt:lpstr>PowerPoint Presentation</vt:lpstr>
      <vt:lpstr>PowerPoint Presentation</vt:lpstr>
      <vt:lpstr>General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Escuela de Ingenieria PUC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Miguel  Nussbaum mn@ing.puc.cl</dc:title>
  <dc:creator>Miguel Nussbaum V.</dc:creator>
  <cp:lastModifiedBy>Miguel Nussbaum</cp:lastModifiedBy>
  <cp:revision>39</cp:revision>
  <dcterms:created xsi:type="dcterms:W3CDTF">2015-03-16T12:09:18Z</dcterms:created>
  <dcterms:modified xsi:type="dcterms:W3CDTF">2019-06-25T02:54:33Z</dcterms:modified>
</cp:coreProperties>
</file>