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tiff" ContentType="image/tiff"/>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1"/>
  </p:notesMasterIdLst>
  <p:sldIdLst>
    <p:sldId id="256" r:id="rId2"/>
    <p:sldId id="364" r:id="rId3"/>
    <p:sldId id="269" r:id="rId4"/>
    <p:sldId id="357" r:id="rId5"/>
    <p:sldId id="351" r:id="rId6"/>
    <p:sldId id="355" r:id="rId7"/>
    <p:sldId id="359" r:id="rId8"/>
    <p:sldId id="353" r:id="rId9"/>
    <p:sldId id="354" r:id="rId10"/>
    <p:sldId id="345" r:id="rId11"/>
    <p:sldId id="348" r:id="rId12"/>
    <p:sldId id="349" r:id="rId13"/>
    <p:sldId id="352" r:id="rId14"/>
    <p:sldId id="365" r:id="rId15"/>
    <p:sldId id="362" r:id="rId16"/>
    <p:sldId id="360" r:id="rId17"/>
    <p:sldId id="361" r:id="rId18"/>
    <p:sldId id="358" r:id="rId19"/>
    <p:sldId id="363"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399"/>
    <p:restoredTop sz="94690"/>
  </p:normalViewPr>
  <p:slideViewPr>
    <p:cSldViewPr snapToGrid="0" snapToObjects="1">
      <p:cViewPr varScale="1">
        <p:scale>
          <a:sx n="99" d="100"/>
          <a:sy n="99" d="100"/>
        </p:scale>
        <p:origin x="208" y="32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AAE64DA-2897-6C43-A356-C82DDA3A5D08}" type="datetimeFigureOut">
              <a:rPr lang="en-GB" smtClean="0"/>
              <a:t>27/06/2019</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998579D-29A0-6D48-9D9D-38E6FD31E7F9}" type="slidenum">
              <a:rPr lang="en-GB" smtClean="0"/>
              <a:t>‹#›</a:t>
            </a:fld>
            <a:endParaRPr lang="en-GB"/>
          </a:p>
        </p:txBody>
      </p:sp>
    </p:spTree>
    <p:extLst>
      <p:ext uri="{BB962C8B-B14F-4D97-AF65-F5344CB8AC3E}">
        <p14:creationId xmlns:p14="http://schemas.microsoft.com/office/powerpoint/2010/main" val="6054282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Most common</a:t>
            </a:r>
            <a:r>
              <a:rPr lang="en-US" baseline="0" dirty="0"/>
              <a:t> rejection letter says insufficient contribution to K</a:t>
            </a:r>
          </a:p>
          <a:p>
            <a:endParaRPr lang="en-US" dirty="0"/>
          </a:p>
        </p:txBody>
      </p:sp>
      <p:sp>
        <p:nvSpPr>
          <p:cNvPr id="4" name="Slide Number Placeholder 3"/>
          <p:cNvSpPr>
            <a:spLocks noGrp="1"/>
          </p:cNvSpPr>
          <p:nvPr>
            <p:ph type="sldNum" sz="quarter" idx="10"/>
          </p:nvPr>
        </p:nvSpPr>
        <p:spPr/>
        <p:txBody>
          <a:bodyPr/>
          <a:lstStyle/>
          <a:p>
            <a:fld id="{8D5001A1-B775-624A-A0B3-FC485DAC8393}" type="slidenum">
              <a:rPr lang="en-US" smtClean="0"/>
              <a:t>5</a:t>
            </a:fld>
            <a:endParaRPr lang="en-US"/>
          </a:p>
        </p:txBody>
      </p:sp>
    </p:spTree>
    <p:extLst>
      <p:ext uri="{BB962C8B-B14F-4D97-AF65-F5344CB8AC3E}">
        <p14:creationId xmlns:p14="http://schemas.microsoft.com/office/powerpoint/2010/main" val="40265944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D5001A1-B775-624A-A0B3-FC485DAC8393}" type="slidenum">
              <a:rPr lang="en-US" smtClean="0"/>
              <a:t>8</a:t>
            </a:fld>
            <a:endParaRPr lang="en-US"/>
          </a:p>
        </p:txBody>
      </p:sp>
    </p:spTree>
    <p:extLst>
      <p:ext uri="{BB962C8B-B14F-4D97-AF65-F5344CB8AC3E}">
        <p14:creationId xmlns:p14="http://schemas.microsoft.com/office/powerpoint/2010/main" val="306339044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impact of tech X….  But context is all</a:t>
            </a:r>
          </a:p>
          <a:p>
            <a:endParaRPr lang="en-US" dirty="0"/>
          </a:p>
          <a:p>
            <a:r>
              <a:rPr lang="en-US" dirty="0"/>
              <a:t>Tech </a:t>
            </a:r>
            <a:r>
              <a:rPr lang="en-US" dirty="0" err="1"/>
              <a:t>isn</a:t>
            </a:r>
            <a:r>
              <a:rPr lang="fr-FR" dirty="0"/>
              <a:t>’</a:t>
            </a:r>
            <a:r>
              <a:rPr lang="en-US" dirty="0"/>
              <a:t>t used in a </a:t>
            </a:r>
            <a:r>
              <a:rPr lang="en-US" dirty="0" err="1"/>
              <a:t>vaccuum</a:t>
            </a:r>
            <a:r>
              <a:rPr lang="en-US" dirty="0"/>
              <a:t> – how is its use mediated?</a:t>
            </a:r>
          </a:p>
        </p:txBody>
      </p:sp>
      <p:sp>
        <p:nvSpPr>
          <p:cNvPr id="4" name="Slide Number Placeholder 3"/>
          <p:cNvSpPr>
            <a:spLocks noGrp="1"/>
          </p:cNvSpPr>
          <p:nvPr>
            <p:ph type="sldNum" sz="quarter" idx="10"/>
          </p:nvPr>
        </p:nvSpPr>
        <p:spPr/>
        <p:txBody>
          <a:bodyPr/>
          <a:lstStyle/>
          <a:p>
            <a:fld id="{8D5001A1-B775-624A-A0B3-FC485DAC8393}" type="slidenum">
              <a:rPr lang="en-US" smtClean="0"/>
              <a:t>9</a:t>
            </a:fld>
            <a:endParaRPr lang="en-US"/>
          </a:p>
        </p:txBody>
      </p:sp>
    </p:spTree>
    <p:extLst>
      <p:ext uri="{BB962C8B-B14F-4D97-AF65-F5344CB8AC3E}">
        <p14:creationId xmlns:p14="http://schemas.microsoft.com/office/powerpoint/2010/main" val="411733706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D5001A1-B775-624A-A0B3-FC485DAC8393}" type="slidenum">
              <a:rPr lang="en-US" smtClean="0"/>
              <a:t>10</a:t>
            </a:fld>
            <a:endParaRPr lang="en-US"/>
          </a:p>
        </p:txBody>
      </p:sp>
    </p:spTree>
    <p:extLst>
      <p:ext uri="{BB962C8B-B14F-4D97-AF65-F5344CB8AC3E}">
        <p14:creationId xmlns:p14="http://schemas.microsoft.com/office/powerpoint/2010/main" val="397063419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Confirmatory bias</a:t>
            </a:r>
          </a:p>
        </p:txBody>
      </p:sp>
      <p:sp>
        <p:nvSpPr>
          <p:cNvPr id="4" name="Slide Number Placeholder 3"/>
          <p:cNvSpPr>
            <a:spLocks noGrp="1"/>
          </p:cNvSpPr>
          <p:nvPr>
            <p:ph type="sldNum" sz="quarter" idx="10"/>
          </p:nvPr>
        </p:nvSpPr>
        <p:spPr/>
        <p:txBody>
          <a:bodyPr/>
          <a:lstStyle/>
          <a:p>
            <a:fld id="{8D5001A1-B775-624A-A0B3-FC485DAC8393}" type="slidenum">
              <a:rPr lang="en-US" smtClean="0"/>
              <a:t>11</a:t>
            </a:fld>
            <a:endParaRPr lang="en-US"/>
          </a:p>
        </p:txBody>
      </p:sp>
    </p:spTree>
    <p:extLst>
      <p:ext uri="{BB962C8B-B14F-4D97-AF65-F5344CB8AC3E}">
        <p14:creationId xmlns:p14="http://schemas.microsoft.com/office/powerpoint/2010/main" val="286680117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Bef>
                <a:spcPts val="600"/>
              </a:spcBef>
              <a:spcAft>
                <a:spcPts val="600"/>
              </a:spcAft>
            </a:pPr>
            <a:r>
              <a:rPr lang="en-US" sz="1200" dirty="0">
                <a:solidFill>
                  <a:schemeClr val="accent1">
                    <a:lumMod val="20000"/>
                    <a:lumOff val="80000"/>
                  </a:schemeClr>
                </a:solidFill>
              </a:rPr>
              <a:t>Comparisons of groups with/without technology are not straightforward:</a:t>
            </a:r>
          </a:p>
          <a:p>
            <a:pPr>
              <a:spcBef>
                <a:spcPts val="600"/>
              </a:spcBef>
              <a:spcAft>
                <a:spcPts val="600"/>
              </a:spcAft>
            </a:pPr>
            <a:r>
              <a:rPr lang="en-US" sz="1200" dirty="0">
                <a:solidFill>
                  <a:srgbClr val="E8BC4A"/>
                </a:solidFill>
              </a:rPr>
              <a:t> </a:t>
            </a:r>
          </a:p>
          <a:p>
            <a:pPr>
              <a:spcBef>
                <a:spcPts val="600"/>
              </a:spcBef>
              <a:spcAft>
                <a:spcPts val="600"/>
              </a:spcAft>
            </a:pPr>
            <a:r>
              <a:rPr lang="en-US" sz="1200" dirty="0">
                <a:solidFill>
                  <a:schemeClr val="accent6">
                    <a:lumMod val="20000"/>
                    <a:lumOff val="80000"/>
                  </a:schemeClr>
                </a:solidFill>
              </a:rPr>
              <a:t>providing additional resources or tools for only some learners means any enhancement observed might simply be attributable to additional inputs or time spent on the task, rather than to mediation of technology per se.</a:t>
            </a:r>
          </a:p>
          <a:p>
            <a:pPr>
              <a:spcBef>
                <a:spcPts val="600"/>
              </a:spcBef>
              <a:spcAft>
                <a:spcPts val="600"/>
              </a:spcAft>
            </a:pPr>
            <a:endParaRPr lang="en-US" sz="1200" dirty="0">
              <a:solidFill>
                <a:schemeClr val="accent6">
                  <a:lumMod val="20000"/>
                  <a:lumOff val="80000"/>
                </a:schemeClr>
              </a:solidFill>
            </a:endParaRPr>
          </a:p>
          <a:p>
            <a:pPr>
              <a:spcBef>
                <a:spcPts val="600"/>
              </a:spcBef>
              <a:spcAft>
                <a:spcPts val="600"/>
              </a:spcAft>
            </a:pPr>
            <a:r>
              <a:rPr lang="en-US" sz="1200" dirty="0">
                <a:solidFill>
                  <a:schemeClr val="accent6">
                    <a:lumMod val="20000"/>
                    <a:lumOff val="80000"/>
                  </a:schemeClr>
                </a:solidFill>
              </a:rPr>
              <a:t>Collect qualitative + quantitative data and keep independent variables as similar as possible</a:t>
            </a:r>
            <a:endParaRPr lang="en-GB" sz="1200" dirty="0">
              <a:solidFill>
                <a:schemeClr val="accent6">
                  <a:lumMod val="20000"/>
                  <a:lumOff val="80000"/>
                </a:schemeClr>
              </a:solidFill>
            </a:endParaRPr>
          </a:p>
          <a:p>
            <a:endParaRPr lang="en-US" dirty="0"/>
          </a:p>
        </p:txBody>
      </p:sp>
      <p:sp>
        <p:nvSpPr>
          <p:cNvPr id="4" name="Slide Number Placeholder 3"/>
          <p:cNvSpPr>
            <a:spLocks noGrp="1"/>
          </p:cNvSpPr>
          <p:nvPr>
            <p:ph type="sldNum" sz="quarter" idx="10"/>
          </p:nvPr>
        </p:nvSpPr>
        <p:spPr/>
        <p:txBody>
          <a:bodyPr/>
          <a:lstStyle/>
          <a:p>
            <a:fld id="{8D5001A1-B775-624A-A0B3-FC485DAC8393}" type="slidenum">
              <a:rPr lang="en-US" smtClean="0"/>
              <a:t>12</a:t>
            </a:fld>
            <a:endParaRPr lang="en-US"/>
          </a:p>
        </p:txBody>
      </p:sp>
    </p:spTree>
    <p:extLst>
      <p:ext uri="{BB962C8B-B14F-4D97-AF65-F5344CB8AC3E}">
        <p14:creationId xmlns:p14="http://schemas.microsoft.com/office/powerpoint/2010/main" val="122873231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a:t>Internationalisation</a:t>
            </a:r>
            <a:r>
              <a:rPr lang="en-US" dirty="0"/>
              <a:t> is key criterion</a:t>
            </a:r>
          </a:p>
        </p:txBody>
      </p:sp>
      <p:sp>
        <p:nvSpPr>
          <p:cNvPr id="4" name="Slide Number Placeholder 3"/>
          <p:cNvSpPr>
            <a:spLocks noGrp="1"/>
          </p:cNvSpPr>
          <p:nvPr>
            <p:ph type="sldNum" sz="quarter" idx="10"/>
          </p:nvPr>
        </p:nvSpPr>
        <p:spPr/>
        <p:txBody>
          <a:bodyPr/>
          <a:lstStyle/>
          <a:p>
            <a:fld id="{8D5001A1-B775-624A-A0B3-FC485DAC8393}" type="slidenum">
              <a:rPr lang="en-US" smtClean="0"/>
              <a:t>13</a:t>
            </a:fld>
            <a:endParaRPr lang="en-US"/>
          </a:p>
        </p:txBody>
      </p:sp>
    </p:spTree>
    <p:extLst>
      <p:ext uri="{BB962C8B-B14F-4D97-AF65-F5344CB8AC3E}">
        <p14:creationId xmlns:p14="http://schemas.microsoft.com/office/powerpoint/2010/main" val="29228259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8AEDFC-5F22-494B-9CAC-CD7DC223361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A9F6D662-F49C-E146-92C8-14C432F3D5F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1E9FC8E0-892B-7048-9E11-335BE0FB66B9}"/>
              </a:ext>
            </a:extLst>
          </p:cNvPr>
          <p:cNvSpPr>
            <a:spLocks noGrp="1"/>
          </p:cNvSpPr>
          <p:nvPr>
            <p:ph type="dt" sz="half" idx="10"/>
          </p:nvPr>
        </p:nvSpPr>
        <p:spPr/>
        <p:txBody>
          <a:bodyPr/>
          <a:lstStyle/>
          <a:p>
            <a:fld id="{B296DDA9-97A3-2B4E-8C9C-0912BA1DC25C}" type="datetimeFigureOut">
              <a:rPr lang="en-GB" smtClean="0"/>
              <a:t>27/06/2019</a:t>
            </a:fld>
            <a:endParaRPr lang="en-GB"/>
          </a:p>
        </p:txBody>
      </p:sp>
      <p:sp>
        <p:nvSpPr>
          <p:cNvPr id="5" name="Footer Placeholder 4">
            <a:extLst>
              <a:ext uri="{FF2B5EF4-FFF2-40B4-BE49-F238E27FC236}">
                <a16:creationId xmlns:a16="http://schemas.microsoft.com/office/drawing/2014/main" id="{1D417E78-24C6-EE46-BFBC-D489A3199BD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6464275-4FEE-004B-A12B-92A4004DF617}"/>
              </a:ext>
            </a:extLst>
          </p:cNvPr>
          <p:cNvSpPr>
            <a:spLocks noGrp="1"/>
          </p:cNvSpPr>
          <p:nvPr>
            <p:ph type="sldNum" sz="quarter" idx="12"/>
          </p:nvPr>
        </p:nvSpPr>
        <p:spPr/>
        <p:txBody>
          <a:bodyPr/>
          <a:lstStyle/>
          <a:p>
            <a:fld id="{7A5D1F06-3A1D-4942-818F-4238D8F4417B}" type="slidenum">
              <a:rPr lang="en-GB" smtClean="0"/>
              <a:t>‹#›</a:t>
            </a:fld>
            <a:endParaRPr lang="en-GB"/>
          </a:p>
        </p:txBody>
      </p:sp>
    </p:spTree>
    <p:extLst>
      <p:ext uri="{BB962C8B-B14F-4D97-AF65-F5344CB8AC3E}">
        <p14:creationId xmlns:p14="http://schemas.microsoft.com/office/powerpoint/2010/main" val="32108627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0FA75C-B173-8842-A366-83EBAAE20F93}"/>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059C04F9-1DB5-604D-BB7B-3C501C3CBBA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7484CB3-A33E-D740-9F81-755DD22AA4EF}"/>
              </a:ext>
            </a:extLst>
          </p:cNvPr>
          <p:cNvSpPr>
            <a:spLocks noGrp="1"/>
          </p:cNvSpPr>
          <p:nvPr>
            <p:ph type="dt" sz="half" idx="10"/>
          </p:nvPr>
        </p:nvSpPr>
        <p:spPr/>
        <p:txBody>
          <a:bodyPr/>
          <a:lstStyle/>
          <a:p>
            <a:fld id="{B296DDA9-97A3-2B4E-8C9C-0912BA1DC25C}" type="datetimeFigureOut">
              <a:rPr lang="en-GB" smtClean="0"/>
              <a:t>27/06/2019</a:t>
            </a:fld>
            <a:endParaRPr lang="en-GB"/>
          </a:p>
        </p:txBody>
      </p:sp>
      <p:sp>
        <p:nvSpPr>
          <p:cNvPr id="5" name="Footer Placeholder 4">
            <a:extLst>
              <a:ext uri="{FF2B5EF4-FFF2-40B4-BE49-F238E27FC236}">
                <a16:creationId xmlns:a16="http://schemas.microsoft.com/office/drawing/2014/main" id="{05ED9829-34E8-3C41-BE80-62053042C25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1DC87A1-3F92-C34B-B39C-56E305B29404}"/>
              </a:ext>
            </a:extLst>
          </p:cNvPr>
          <p:cNvSpPr>
            <a:spLocks noGrp="1"/>
          </p:cNvSpPr>
          <p:nvPr>
            <p:ph type="sldNum" sz="quarter" idx="12"/>
          </p:nvPr>
        </p:nvSpPr>
        <p:spPr/>
        <p:txBody>
          <a:bodyPr/>
          <a:lstStyle/>
          <a:p>
            <a:fld id="{7A5D1F06-3A1D-4942-818F-4238D8F4417B}" type="slidenum">
              <a:rPr lang="en-GB" smtClean="0"/>
              <a:t>‹#›</a:t>
            </a:fld>
            <a:endParaRPr lang="en-GB"/>
          </a:p>
        </p:txBody>
      </p:sp>
    </p:spTree>
    <p:extLst>
      <p:ext uri="{BB962C8B-B14F-4D97-AF65-F5344CB8AC3E}">
        <p14:creationId xmlns:p14="http://schemas.microsoft.com/office/powerpoint/2010/main" val="20349866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01845AE-273A-2C40-8D7E-B94F21F92250}"/>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4069B4A8-9808-6A44-9D57-BD3901D05E0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9F70168-CE89-CC4F-8F28-8C6B04AAC2A9}"/>
              </a:ext>
            </a:extLst>
          </p:cNvPr>
          <p:cNvSpPr>
            <a:spLocks noGrp="1"/>
          </p:cNvSpPr>
          <p:nvPr>
            <p:ph type="dt" sz="half" idx="10"/>
          </p:nvPr>
        </p:nvSpPr>
        <p:spPr/>
        <p:txBody>
          <a:bodyPr/>
          <a:lstStyle/>
          <a:p>
            <a:fld id="{B296DDA9-97A3-2B4E-8C9C-0912BA1DC25C}" type="datetimeFigureOut">
              <a:rPr lang="en-GB" smtClean="0"/>
              <a:t>27/06/2019</a:t>
            </a:fld>
            <a:endParaRPr lang="en-GB"/>
          </a:p>
        </p:txBody>
      </p:sp>
      <p:sp>
        <p:nvSpPr>
          <p:cNvPr id="5" name="Footer Placeholder 4">
            <a:extLst>
              <a:ext uri="{FF2B5EF4-FFF2-40B4-BE49-F238E27FC236}">
                <a16:creationId xmlns:a16="http://schemas.microsoft.com/office/drawing/2014/main" id="{37B81F26-DFD9-7E46-8CEE-18B26F87789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0DA881E-6BEC-BD41-9BAF-2AE6E1964557}"/>
              </a:ext>
            </a:extLst>
          </p:cNvPr>
          <p:cNvSpPr>
            <a:spLocks noGrp="1"/>
          </p:cNvSpPr>
          <p:nvPr>
            <p:ph type="sldNum" sz="quarter" idx="12"/>
          </p:nvPr>
        </p:nvSpPr>
        <p:spPr/>
        <p:txBody>
          <a:bodyPr/>
          <a:lstStyle/>
          <a:p>
            <a:fld id="{7A5D1F06-3A1D-4942-818F-4238D8F4417B}" type="slidenum">
              <a:rPr lang="en-GB" smtClean="0"/>
              <a:t>‹#›</a:t>
            </a:fld>
            <a:endParaRPr lang="en-GB"/>
          </a:p>
        </p:txBody>
      </p:sp>
    </p:spTree>
    <p:extLst>
      <p:ext uri="{BB962C8B-B14F-4D97-AF65-F5344CB8AC3E}">
        <p14:creationId xmlns:p14="http://schemas.microsoft.com/office/powerpoint/2010/main" val="30936975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Summary 1">
    <p:spTree>
      <p:nvGrpSpPr>
        <p:cNvPr id="1" name=""/>
        <p:cNvGrpSpPr/>
        <p:nvPr/>
      </p:nvGrpSpPr>
      <p:grpSpPr>
        <a:xfrm>
          <a:off x="0" y="0"/>
          <a:ext cx="0" cy="0"/>
          <a:chOff x="0" y="0"/>
          <a:chExt cx="0" cy="0"/>
        </a:xfrm>
      </p:grpSpPr>
      <p:sp>
        <p:nvSpPr>
          <p:cNvPr id="13" name="Slide Number Placeholder 5"/>
          <p:cNvSpPr>
            <a:spLocks noGrp="1"/>
          </p:cNvSpPr>
          <p:nvPr>
            <p:ph type="sldNum" sz="quarter" idx="12"/>
          </p:nvPr>
        </p:nvSpPr>
        <p:spPr>
          <a:xfrm>
            <a:off x="5573027" y="6400800"/>
            <a:ext cx="1045946" cy="228600"/>
          </a:xfrm>
          <a:prstGeom prst="rect">
            <a:avLst/>
          </a:prstGeom>
        </p:spPr>
        <p:txBody>
          <a:bodyPr lIns="0" tIns="0" rIns="0" bIns="0" anchor="b" anchorCtr="0"/>
          <a:lstStyle>
            <a:lvl1pPr algn="ctr">
              <a:defRPr sz="1200">
                <a:latin typeface="Open Sans" charset="0"/>
                <a:ea typeface="Open Sans" charset="0"/>
                <a:cs typeface="Open Sans" charset="0"/>
              </a:defRPr>
            </a:lvl1pPr>
          </a:lstStyle>
          <a:p>
            <a:fld id="{29D81C1D-71AE-404E-8BFC-9F552A8A6EE1}" type="slidenum">
              <a:rPr lang="en-US" smtClean="0"/>
              <a:pPr/>
              <a:t>‹#›</a:t>
            </a:fld>
            <a:endParaRPr lang="en-US" dirty="0"/>
          </a:p>
        </p:txBody>
      </p:sp>
      <p:sp>
        <p:nvSpPr>
          <p:cNvPr id="6" name="Oval 5"/>
          <p:cNvSpPr/>
          <p:nvPr userDrawn="1"/>
        </p:nvSpPr>
        <p:spPr>
          <a:xfrm>
            <a:off x="10736082" y="-1485523"/>
            <a:ext cx="3200400" cy="3200400"/>
          </a:xfrm>
          <a:prstGeom prst="ellipse">
            <a:avLst/>
          </a:prstGeom>
          <a:noFill/>
          <a:ln w="12382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 name="Straight Connector 6"/>
          <p:cNvCxnSpPr/>
          <p:nvPr userDrawn="1"/>
        </p:nvCxnSpPr>
        <p:spPr>
          <a:xfrm>
            <a:off x="914400" y="482600"/>
            <a:ext cx="0" cy="274320"/>
          </a:xfrm>
          <a:prstGeom prst="line">
            <a:avLst/>
          </a:prstGeom>
          <a:ln w="12700">
            <a:solidFill>
              <a:schemeClr val="accent5"/>
            </a:solidFill>
          </a:ln>
        </p:spPr>
        <p:style>
          <a:lnRef idx="1">
            <a:schemeClr val="accent1"/>
          </a:lnRef>
          <a:fillRef idx="0">
            <a:schemeClr val="accent1"/>
          </a:fillRef>
          <a:effectRef idx="0">
            <a:schemeClr val="accent1"/>
          </a:effectRef>
          <a:fontRef idx="minor">
            <a:schemeClr val="tx1"/>
          </a:fontRef>
        </p:style>
      </p:cxnSp>
      <p:sp>
        <p:nvSpPr>
          <p:cNvPr id="3" name="Text Placeholder 2"/>
          <p:cNvSpPr>
            <a:spLocks noGrp="1"/>
          </p:cNvSpPr>
          <p:nvPr>
            <p:ph type="body" sz="quarter" idx="14" hasCustomPrompt="1"/>
          </p:nvPr>
        </p:nvSpPr>
        <p:spPr>
          <a:xfrm>
            <a:off x="914400" y="1115568"/>
            <a:ext cx="9821682" cy="4701032"/>
          </a:xfrm>
          <a:prstGeom prst="rect">
            <a:avLst/>
          </a:prstGeom>
        </p:spPr>
        <p:txBody>
          <a:bodyPr lIns="182880" rIns="182880" anchor="ctr" anchorCtr="0">
            <a:normAutofit/>
          </a:bodyPr>
          <a:lstStyle>
            <a:lvl1pPr marL="342900" indent="-342900">
              <a:lnSpc>
                <a:spcPct val="200000"/>
              </a:lnSpc>
              <a:buFont typeface="Arial" charset="0"/>
              <a:buChar char="•"/>
              <a:defRPr sz="2400" b="0" i="0" baseline="0">
                <a:latin typeface="Open Sans Light" charset="0"/>
                <a:ea typeface="Open Sans Light" charset="0"/>
                <a:cs typeface="Open Sans Light" charset="0"/>
              </a:defRPr>
            </a:lvl1pPr>
          </a:lstStyle>
          <a:p>
            <a:r>
              <a:rPr lang="en-US" b="0" i="0" dirty="0">
                <a:latin typeface="Open Sans" charset="0"/>
                <a:ea typeface="Open Sans" charset="0"/>
                <a:cs typeface="Open Sans" charset="0"/>
              </a:rPr>
              <a:t>Summary Slide</a:t>
            </a:r>
          </a:p>
          <a:p>
            <a:r>
              <a:rPr lang="en-US" b="0" i="0" dirty="0">
                <a:latin typeface="Open Sans" charset="0"/>
                <a:ea typeface="Open Sans" charset="0"/>
                <a:cs typeface="Open Sans" charset="0"/>
              </a:rPr>
              <a:t>Used to contain bulleted statements</a:t>
            </a:r>
          </a:p>
          <a:p>
            <a:r>
              <a:rPr lang="en-US" b="0" i="0" dirty="0">
                <a:latin typeface="Open Sans" charset="0"/>
                <a:ea typeface="Open Sans" charset="0"/>
                <a:cs typeface="Open Sans" charset="0"/>
              </a:rPr>
              <a:t>Outline the main points</a:t>
            </a:r>
          </a:p>
          <a:p>
            <a:r>
              <a:rPr lang="en-US" b="0" i="0" dirty="0">
                <a:latin typeface="Open Sans" charset="0"/>
                <a:ea typeface="Open Sans" charset="0"/>
                <a:cs typeface="Open Sans" charset="0"/>
              </a:rPr>
              <a:t>And takeaways</a:t>
            </a:r>
          </a:p>
        </p:txBody>
      </p:sp>
      <p:sp>
        <p:nvSpPr>
          <p:cNvPr id="8" name="Text Placeholder 2"/>
          <p:cNvSpPr>
            <a:spLocks noGrp="1"/>
          </p:cNvSpPr>
          <p:nvPr>
            <p:ph type="body" sz="quarter" idx="13" hasCustomPrompt="1"/>
          </p:nvPr>
        </p:nvSpPr>
        <p:spPr>
          <a:xfrm>
            <a:off x="923544" y="457200"/>
            <a:ext cx="9756648" cy="338328"/>
          </a:xfrm>
          <a:prstGeom prst="rect">
            <a:avLst/>
          </a:prstGeom>
        </p:spPr>
        <p:txBody>
          <a:bodyPr lIns="182880" rIns="182880" anchor="ctr" anchorCtr="0"/>
          <a:lstStyle>
            <a:lvl1pPr marL="0" indent="0">
              <a:buNone/>
              <a:defRPr sz="1600" b="0" i="0" baseline="0">
                <a:solidFill>
                  <a:schemeClr val="tx1"/>
                </a:solidFill>
                <a:latin typeface="Open Sans" charset="0"/>
                <a:ea typeface="Open Sans" charset="0"/>
                <a:cs typeface="Open Sans" charset="0"/>
              </a:defRPr>
            </a:lvl1pPr>
          </a:lstStyle>
          <a:p>
            <a:pPr marL="228600" marR="0" lvl="0" indent="-228600" algn="l" defTabSz="914400" rtl="0" eaLnBrk="1" fontAlgn="auto" latinLnBrk="0" hangingPunct="1">
              <a:lnSpc>
                <a:spcPct val="90000"/>
              </a:lnSpc>
              <a:spcBef>
                <a:spcPts val="1000"/>
              </a:spcBef>
              <a:spcAft>
                <a:spcPts val="0"/>
              </a:spcAft>
              <a:buClrTx/>
              <a:buSzTx/>
              <a:tabLst/>
              <a:defRPr/>
            </a:pPr>
            <a:r>
              <a:rPr lang="en-US" dirty="0"/>
              <a:t>Section Title</a:t>
            </a:r>
          </a:p>
        </p:txBody>
      </p:sp>
    </p:spTree>
    <p:extLst>
      <p:ext uri="{BB962C8B-B14F-4D97-AF65-F5344CB8AC3E}">
        <p14:creationId xmlns:p14="http://schemas.microsoft.com/office/powerpoint/2010/main" val="36162057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130CFF-D110-A844-BBB4-2B9326A288CE}"/>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985AF579-D1A4-0C4A-A4A8-769C5D2EEBA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7BC0BF9-2F36-9A45-BBD9-4A8DA6C1348E}"/>
              </a:ext>
            </a:extLst>
          </p:cNvPr>
          <p:cNvSpPr>
            <a:spLocks noGrp="1"/>
          </p:cNvSpPr>
          <p:nvPr>
            <p:ph type="dt" sz="half" idx="10"/>
          </p:nvPr>
        </p:nvSpPr>
        <p:spPr/>
        <p:txBody>
          <a:bodyPr/>
          <a:lstStyle/>
          <a:p>
            <a:fld id="{B296DDA9-97A3-2B4E-8C9C-0912BA1DC25C}" type="datetimeFigureOut">
              <a:rPr lang="en-GB" smtClean="0"/>
              <a:t>27/06/2019</a:t>
            </a:fld>
            <a:endParaRPr lang="en-GB"/>
          </a:p>
        </p:txBody>
      </p:sp>
      <p:sp>
        <p:nvSpPr>
          <p:cNvPr id="5" name="Footer Placeholder 4">
            <a:extLst>
              <a:ext uri="{FF2B5EF4-FFF2-40B4-BE49-F238E27FC236}">
                <a16:creationId xmlns:a16="http://schemas.microsoft.com/office/drawing/2014/main" id="{8B408BD5-37F5-2F43-8896-E80EB92F7A7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1233E11-8E75-0341-A526-CA73EDEDCF8C}"/>
              </a:ext>
            </a:extLst>
          </p:cNvPr>
          <p:cNvSpPr>
            <a:spLocks noGrp="1"/>
          </p:cNvSpPr>
          <p:nvPr>
            <p:ph type="sldNum" sz="quarter" idx="12"/>
          </p:nvPr>
        </p:nvSpPr>
        <p:spPr/>
        <p:txBody>
          <a:bodyPr/>
          <a:lstStyle/>
          <a:p>
            <a:fld id="{7A5D1F06-3A1D-4942-818F-4238D8F4417B}" type="slidenum">
              <a:rPr lang="en-GB" smtClean="0"/>
              <a:t>‹#›</a:t>
            </a:fld>
            <a:endParaRPr lang="en-GB"/>
          </a:p>
        </p:txBody>
      </p:sp>
    </p:spTree>
    <p:extLst>
      <p:ext uri="{BB962C8B-B14F-4D97-AF65-F5344CB8AC3E}">
        <p14:creationId xmlns:p14="http://schemas.microsoft.com/office/powerpoint/2010/main" val="19785381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FA839D-D5A2-114A-AD25-1BB46062A3F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B8B459B5-6014-8043-9F63-DA78614647D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40BA9EC-52A6-BA43-AF08-9710BB16A7A3}"/>
              </a:ext>
            </a:extLst>
          </p:cNvPr>
          <p:cNvSpPr>
            <a:spLocks noGrp="1"/>
          </p:cNvSpPr>
          <p:nvPr>
            <p:ph type="dt" sz="half" idx="10"/>
          </p:nvPr>
        </p:nvSpPr>
        <p:spPr/>
        <p:txBody>
          <a:bodyPr/>
          <a:lstStyle/>
          <a:p>
            <a:fld id="{B296DDA9-97A3-2B4E-8C9C-0912BA1DC25C}" type="datetimeFigureOut">
              <a:rPr lang="en-GB" smtClean="0"/>
              <a:t>27/06/2019</a:t>
            </a:fld>
            <a:endParaRPr lang="en-GB"/>
          </a:p>
        </p:txBody>
      </p:sp>
      <p:sp>
        <p:nvSpPr>
          <p:cNvPr id="5" name="Footer Placeholder 4">
            <a:extLst>
              <a:ext uri="{FF2B5EF4-FFF2-40B4-BE49-F238E27FC236}">
                <a16:creationId xmlns:a16="http://schemas.microsoft.com/office/drawing/2014/main" id="{4BFDA0A5-7C41-7448-A1E5-01CB366FB7D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97EA298-263A-BB44-B5B2-B378BFA76DC4}"/>
              </a:ext>
            </a:extLst>
          </p:cNvPr>
          <p:cNvSpPr>
            <a:spLocks noGrp="1"/>
          </p:cNvSpPr>
          <p:nvPr>
            <p:ph type="sldNum" sz="quarter" idx="12"/>
          </p:nvPr>
        </p:nvSpPr>
        <p:spPr/>
        <p:txBody>
          <a:bodyPr/>
          <a:lstStyle/>
          <a:p>
            <a:fld id="{7A5D1F06-3A1D-4942-818F-4238D8F4417B}" type="slidenum">
              <a:rPr lang="en-GB" smtClean="0"/>
              <a:t>‹#›</a:t>
            </a:fld>
            <a:endParaRPr lang="en-GB"/>
          </a:p>
        </p:txBody>
      </p:sp>
    </p:spTree>
    <p:extLst>
      <p:ext uri="{BB962C8B-B14F-4D97-AF65-F5344CB8AC3E}">
        <p14:creationId xmlns:p14="http://schemas.microsoft.com/office/powerpoint/2010/main" val="6441315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3BC895-523E-DD48-8F4B-FAE6C5CBD01A}"/>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EA77A8B3-1B98-0941-BC91-D2B449FCBE5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6E538562-0199-A249-81A2-699831018AE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B9B989F7-C901-194A-99ED-CC7D6CFEF808}"/>
              </a:ext>
            </a:extLst>
          </p:cNvPr>
          <p:cNvSpPr>
            <a:spLocks noGrp="1"/>
          </p:cNvSpPr>
          <p:nvPr>
            <p:ph type="dt" sz="half" idx="10"/>
          </p:nvPr>
        </p:nvSpPr>
        <p:spPr/>
        <p:txBody>
          <a:bodyPr/>
          <a:lstStyle/>
          <a:p>
            <a:fld id="{B296DDA9-97A3-2B4E-8C9C-0912BA1DC25C}" type="datetimeFigureOut">
              <a:rPr lang="en-GB" smtClean="0"/>
              <a:t>27/06/2019</a:t>
            </a:fld>
            <a:endParaRPr lang="en-GB"/>
          </a:p>
        </p:txBody>
      </p:sp>
      <p:sp>
        <p:nvSpPr>
          <p:cNvPr id="6" name="Footer Placeholder 5">
            <a:extLst>
              <a:ext uri="{FF2B5EF4-FFF2-40B4-BE49-F238E27FC236}">
                <a16:creationId xmlns:a16="http://schemas.microsoft.com/office/drawing/2014/main" id="{3BB55884-43C5-D247-A292-8CFAB0D05680}"/>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2A3A8D3E-41A8-5D49-8732-5AFCF68F150B}"/>
              </a:ext>
            </a:extLst>
          </p:cNvPr>
          <p:cNvSpPr>
            <a:spLocks noGrp="1"/>
          </p:cNvSpPr>
          <p:nvPr>
            <p:ph type="sldNum" sz="quarter" idx="12"/>
          </p:nvPr>
        </p:nvSpPr>
        <p:spPr/>
        <p:txBody>
          <a:bodyPr/>
          <a:lstStyle/>
          <a:p>
            <a:fld id="{7A5D1F06-3A1D-4942-818F-4238D8F4417B}" type="slidenum">
              <a:rPr lang="en-GB" smtClean="0"/>
              <a:t>‹#›</a:t>
            </a:fld>
            <a:endParaRPr lang="en-GB"/>
          </a:p>
        </p:txBody>
      </p:sp>
    </p:spTree>
    <p:extLst>
      <p:ext uri="{BB962C8B-B14F-4D97-AF65-F5344CB8AC3E}">
        <p14:creationId xmlns:p14="http://schemas.microsoft.com/office/powerpoint/2010/main" val="31811882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378DBF-EEC4-AA40-B77E-4BD055826DC6}"/>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91E4EC58-F5F6-4045-AC2D-B663BAD7E08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44026F7-E858-C04D-A792-A7081FF6ACB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FB1E4F85-2671-D24F-9AB4-DEB5DCCCE85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CBC3E65-C6FA-F243-9C0E-2EF99FA75B3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480FFEE6-3134-AD4F-85FE-9780EC6A2C93}"/>
              </a:ext>
            </a:extLst>
          </p:cNvPr>
          <p:cNvSpPr>
            <a:spLocks noGrp="1"/>
          </p:cNvSpPr>
          <p:nvPr>
            <p:ph type="dt" sz="half" idx="10"/>
          </p:nvPr>
        </p:nvSpPr>
        <p:spPr/>
        <p:txBody>
          <a:bodyPr/>
          <a:lstStyle/>
          <a:p>
            <a:fld id="{B296DDA9-97A3-2B4E-8C9C-0912BA1DC25C}" type="datetimeFigureOut">
              <a:rPr lang="en-GB" smtClean="0"/>
              <a:t>27/06/2019</a:t>
            </a:fld>
            <a:endParaRPr lang="en-GB"/>
          </a:p>
        </p:txBody>
      </p:sp>
      <p:sp>
        <p:nvSpPr>
          <p:cNvPr id="8" name="Footer Placeholder 7">
            <a:extLst>
              <a:ext uri="{FF2B5EF4-FFF2-40B4-BE49-F238E27FC236}">
                <a16:creationId xmlns:a16="http://schemas.microsoft.com/office/drawing/2014/main" id="{999C0F98-DD0C-4241-BE48-3F84436C6C42}"/>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BB577AE9-BE95-5A40-9C20-DAF7F50F1AA7}"/>
              </a:ext>
            </a:extLst>
          </p:cNvPr>
          <p:cNvSpPr>
            <a:spLocks noGrp="1"/>
          </p:cNvSpPr>
          <p:nvPr>
            <p:ph type="sldNum" sz="quarter" idx="12"/>
          </p:nvPr>
        </p:nvSpPr>
        <p:spPr/>
        <p:txBody>
          <a:bodyPr/>
          <a:lstStyle/>
          <a:p>
            <a:fld id="{7A5D1F06-3A1D-4942-818F-4238D8F4417B}" type="slidenum">
              <a:rPr lang="en-GB" smtClean="0"/>
              <a:t>‹#›</a:t>
            </a:fld>
            <a:endParaRPr lang="en-GB"/>
          </a:p>
        </p:txBody>
      </p:sp>
    </p:spTree>
    <p:extLst>
      <p:ext uri="{BB962C8B-B14F-4D97-AF65-F5344CB8AC3E}">
        <p14:creationId xmlns:p14="http://schemas.microsoft.com/office/powerpoint/2010/main" val="6922853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551A10-98C9-914F-96E7-D05F7D89F122}"/>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BE9F0C38-C6E6-A144-A190-41E4D0DBF7E9}"/>
              </a:ext>
            </a:extLst>
          </p:cNvPr>
          <p:cNvSpPr>
            <a:spLocks noGrp="1"/>
          </p:cNvSpPr>
          <p:nvPr>
            <p:ph type="dt" sz="half" idx="10"/>
          </p:nvPr>
        </p:nvSpPr>
        <p:spPr/>
        <p:txBody>
          <a:bodyPr/>
          <a:lstStyle/>
          <a:p>
            <a:fld id="{B296DDA9-97A3-2B4E-8C9C-0912BA1DC25C}" type="datetimeFigureOut">
              <a:rPr lang="en-GB" smtClean="0"/>
              <a:t>27/06/2019</a:t>
            </a:fld>
            <a:endParaRPr lang="en-GB"/>
          </a:p>
        </p:txBody>
      </p:sp>
      <p:sp>
        <p:nvSpPr>
          <p:cNvPr id="4" name="Footer Placeholder 3">
            <a:extLst>
              <a:ext uri="{FF2B5EF4-FFF2-40B4-BE49-F238E27FC236}">
                <a16:creationId xmlns:a16="http://schemas.microsoft.com/office/drawing/2014/main" id="{1A1615CB-3386-CE44-A1C1-E7DA7F79FA9C}"/>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E6AEFACC-BEEC-CF4B-9734-85B747E705EF}"/>
              </a:ext>
            </a:extLst>
          </p:cNvPr>
          <p:cNvSpPr>
            <a:spLocks noGrp="1"/>
          </p:cNvSpPr>
          <p:nvPr>
            <p:ph type="sldNum" sz="quarter" idx="12"/>
          </p:nvPr>
        </p:nvSpPr>
        <p:spPr/>
        <p:txBody>
          <a:bodyPr/>
          <a:lstStyle/>
          <a:p>
            <a:fld id="{7A5D1F06-3A1D-4942-818F-4238D8F4417B}" type="slidenum">
              <a:rPr lang="en-GB" smtClean="0"/>
              <a:t>‹#›</a:t>
            </a:fld>
            <a:endParaRPr lang="en-GB"/>
          </a:p>
        </p:txBody>
      </p:sp>
    </p:spTree>
    <p:extLst>
      <p:ext uri="{BB962C8B-B14F-4D97-AF65-F5344CB8AC3E}">
        <p14:creationId xmlns:p14="http://schemas.microsoft.com/office/powerpoint/2010/main" val="25822739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1E7E3FD-77D9-C347-89A0-2DA73B08329B}"/>
              </a:ext>
            </a:extLst>
          </p:cNvPr>
          <p:cNvSpPr>
            <a:spLocks noGrp="1"/>
          </p:cNvSpPr>
          <p:nvPr>
            <p:ph type="dt" sz="half" idx="10"/>
          </p:nvPr>
        </p:nvSpPr>
        <p:spPr/>
        <p:txBody>
          <a:bodyPr/>
          <a:lstStyle/>
          <a:p>
            <a:fld id="{B296DDA9-97A3-2B4E-8C9C-0912BA1DC25C}" type="datetimeFigureOut">
              <a:rPr lang="en-GB" smtClean="0"/>
              <a:t>27/06/2019</a:t>
            </a:fld>
            <a:endParaRPr lang="en-GB"/>
          </a:p>
        </p:txBody>
      </p:sp>
      <p:sp>
        <p:nvSpPr>
          <p:cNvPr id="3" name="Footer Placeholder 2">
            <a:extLst>
              <a:ext uri="{FF2B5EF4-FFF2-40B4-BE49-F238E27FC236}">
                <a16:creationId xmlns:a16="http://schemas.microsoft.com/office/drawing/2014/main" id="{C5BE0E19-F68B-5B46-82DC-FA5EB91E7A9A}"/>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7ED14A1F-84D2-9F4D-AB85-9F7CB00FF7A6}"/>
              </a:ext>
            </a:extLst>
          </p:cNvPr>
          <p:cNvSpPr>
            <a:spLocks noGrp="1"/>
          </p:cNvSpPr>
          <p:nvPr>
            <p:ph type="sldNum" sz="quarter" idx="12"/>
          </p:nvPr>
        </p:nvSpPr>
        <p:spPr/>
        <p:txBody>
          <a:bodyPr/>
          <a:lstStyle/>
          <a:p>
            <a:fld id="{7A5D1F06-3A1D-4942-818F-4238D8F4417B}" type="slidenum">
              <a:rPr lang="en-GB" smtClean="0"/>
              <a:t>‹#›</a:t>
            </a:fld>
            <a:endParaRPr lang="en-GB"/>
          </a:p>
        </p:txBody>
      </p:sp>
    </p:spTree>
    <p:extLst>
      <p:ext uri="{BB962C8B-B14F-4D97-AF65-F5344CB8AC3E}">
        <p14:creationId xmlns:p14="http://schemas.microsoft.com/office/powerpoint/2010/main" val="23164875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3AE827-25C9-6F41-96C8-FB03E884034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F782DDB4-49F7-A44E-AA92-F90A91DDAA6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DB453DD3-4929-8E49-B7F0-1CB0581E15B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1A7DABB-17B2-E949-A761-6FAA45C75696}"/>
              </a:ext>
            </a:extLst>
          </p:cNvPr>
          <p:cNvSpPr>
            <a:spLocks noGrp="1"/>
          </p:cNvSpPr>
          <p:nvPr>
            <p:ph type="dt" sz="half" idx="10"/>
          </p:nvPr>
        </p:nvSpPr>
        <p:spPr/>
        <p:txBody>
          <a:bodyPr/>
          <a:lstStyle/>
          <a:p>
            <a:fld id="{B296DDA9-97A3-2B4E-8C9C-0912BA1DC25C}" type="datetimeFigureOut">
              <a:rPr lang="en-GB" smtClean="0"/>
              <a:t>27/06/2019</a:t>
            </a:fld>
            <a:endParaRPr lang="en-GB"/>
          </a:p>
        </p:txBody>
      </p:sp>
      <p:sp>
        <p:nvSpPr>
          <p:cNvPr id="6" name="Footer Placeholder 5">
            <a:extLst>
              <a:ext uri="{FF2B5EF4-FFF2-40B4-BE49-F238E27FC236}">
                <a16:creationId xmlns:a16="http://schemas.microsoft.com/office/drawing/2014/main" id="{0A7E8541-A487-0F40-82F3-58B2E1505D18}"/>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9AFDA7BA-667B-464A-A86E-1DDBE0081638}"/>
              </a:ext>
            </a:extLst>
          </p:cNvPr>
          <p:cNvSpPr>
            <a:spLocks noGrp="1"/>
          </p:cNvSpPr>
          <p:nvPr>
            <p:ph type="sldNum" sz="quarter" idx="12"/>
          </p:nvPr>
        </p:nvSpPr>
        <p:spPr/>
        <p:txBody>
          <a:bodyPr/>
          <a:lstStyle/>
          <a:p>
            <a:fld id="{7A5D1F06-3A1D-4942-818F-4238D8F4417B}" type="slidenum">
              <a:rPr lang="en-GB" smtClean="0"/>
              <a:t>‹#›</a:t>
            </a:fld>
            <a:endParaRPr lang="en-GB"/>
          </a:p>
        </p:txBody>
      </p:sp>
    </p:spTree>
    <p:extLst>
      <p:ext uri="{BB962C8B-B14F-4D97-AF65-F5344CB8AC3E}">
        <p14:creationId xmlns:p14="http://schemas.microsoft.com/office/powerpoint/2010/main" val="6669521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D4F2A7-9AF5-8445-841D-31CC291FD49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1E01A353-DD10-CB41-B669-8E53F351629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B51B9312-9E0F-5648-8FB3-3B2C5F12E76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F6E56F1-C6D5-D04B-8DF8-978F4FB76A2B}"/>
              </a:ext>
            </a:extLst>
          </p:cNvPr>
          <p:cNvSpPr>
            <a:spLocks noGrp="1"/>
          </p:cNvSpPr>
          <p:nvPr>
            <p:ph type="dt" sz="half" idx="10"/>
          </p:nvPr>
        </p:nvSpPr>
        <p:spPr/>
        <p:txBody>
          <a:bodyPr/>
          <a:lstStyle/>
          <a:p>
            <a:fld id="{B296DDA9-97A3-2B4E-8C9C-0912BA1DC25C}" type="datetimeFigureOut">
              <a:rPr lang="en-GB" smtClean="0"/>
              <a:t>27/06/2019</a:t>
            </a:fld>
            <a:endParaRPr lang="en-GB"/>
          </a:p>
        </p:txBody>
      </p:sp>
      <p:sp>
        <p:nvSpPr>
          <p:cNvPr id="6" name="Footer Placeholder 5">
            <a:extLst>
              <a:ext uri="{FF2B5EF4-FFF2-40B4-BE49-F238E27FC236}">
                <a16:creationId xmlns:a16="http://schemas.microsoft.com/office/drawing/2014/main" id="{830FD226-51EB-874D-AE22-F2E97D467B41}"/>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7A2611A8-7BFF-194D-BE0B-7CD610F958AA}"/>
              </a:ext>
            </a:extLst>
          </p:cNvPr>
          <p:cNvSpPr>
            <a:spLocks noGrp="1"/>
          </p:cNvSpPr>
          <p:nvPr>
            <p:ph type="sldNum" sz="quarter" idx="12"/>
          </p:nvPr>
        </p:nvSpPr>
        <p:spPr/>
        <p:txBody>
          <a:bodyPr/>
          <a:lstStyle/>
          <a:p>
            <a:fld id="{7A5D1F06-3A1D-4942-818F-4238D8F4417B}" type="slidenum">
              <a:rPr lang="en-GB" smtClean="0"/>
              <a:t>‹#›</a:t>
            </a:fld>
            <a:endParaRPr lang="en-GB"/>
          </a:p>
        </p:txBody>
      </p:sp>
    </p:spTree>
    <p:extLst>
      <p:ext uri="{BB962C8B-B14F-4D97-AF65-F5344CB8AC3E}">
        <p14:creationId xmlns:p14="http://schemas.microsoft.com/office/powerpoint/2010/main" val="3966177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365E62A-2062-6E4D-BA55-3511E9F7C6D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12DE1C30-930E-9340-B0D8-C80F9D91F74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416A677-157A-A04F-A9A7-C217711A9DC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296DDA9-97A3-2B4E-8C9C-0912BA1DC25C}" type="datetimeFigureOut">
              <a:rPr lang="en-GB" smtClean="0"/>
              <a:t>27/06/2019</a:t>
            </a:fld>
            <a:endParaRPr lang="en-GB"/>
          </a:p>
        </p:txBody>
      </p:sp>
      <p:sp>
        <p:nvSpPr>
          <p:cNvPr id="5" name="Footer Placeholder 4">
            <a:extLst>
              <a:ext uri="{FF2B5EF4-FFF2-40B4-BE49-F238E27FC236}">
                <a16:creationId xmlns:a16="http://schemas.microsoft.com/office/drawing/2014/main" id="{72BB4E8C-88E1-224F-BAEB-1575FBA05AB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BD939D55-3E53-CB49-A4C0-7FCFE73125C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A5D1F06-3A1D-4942-818F-4238D8F4417B}" type="slidenum">
              <a:rPr lang="en-GB" smtClean="0"/>
              <a:t>‹#›</a:t>
            </a:fld>
            <a:endParaRPr lang="en-GB"/>
          </a:p>
        </p:txBody>
      </p:sp>
    </p:spTree>
    <p:extLst>
      <p:ext uri="{BB962C8B-B14F-4D97-AF65-F5344CB8AC3E}">
        <p14:creationId xmlns:p14="http://schemas.microsoft.com/office/powerpoint/2010/main" val="304710524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onlinelibrary.wiley.com/journal/14678535"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mailto:niall.winters@education.ox.ac.uk"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4.png"/><Relationship Id="rId1" Type="http://schemas.openxmlformats.org/officeDocument/2006/relationships/slideLayout" Target="../slideLayouts/slideLayout1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onlinelibrary.wiley.com/journal/10.1111/(ISSN)1467-8535/homepage/ForAuthors.html"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C0B27210-D0CA-4654-B3E3-9ABB4F178E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E00711D-1A8D-6B44-A2F3-0D23FA0A4FED}"/>
              </a:ext>
            </a:extLst>
          </p:cNvPr>
          <p:cNvSpPr>
            <a:spLocks noGrp="1"/>
          </p:cNvSpPr>
          <p:nvPr>
            <p:ph type="ctrTitle"/>
          </p:nvPr>
        </p:nvSpPr>
        <p:spPr>
          <a:xfrm>
            <a:off x="6240034" y="1358753"/>
            <a:ext cx="5658433" cy="2082273"/>
          </a:xfrm>
        </p:spPr>
        <p:txBody>
          <a:bodyPr anchor="b">
            <a:normAutofit/>
          </a:bodyPr>
          <a:lstStyle/>
          <a:p>
            <a:pPr algn="l"/>
            <a:r>
              <a:rPr lang="en-GB" sz="3800" dirty="0">
                <a:solidFill>
                  <a:schemeClr val="bg1"/>
                </a:solidFill>
              </a:rPr>
              <a:t>My experience as co-editor of the British Journal of Educational Technology</a:t>
            </a:r>
          </a:p>
        </p:txBody>
      </p:sp>
      <p:sp>
        <p:nvSpPr>
          <p:cNvPr id="3" name="Subtitle 2">
            <a:extLst>
              <a:ext uri="{FF2B5EF4-FFF2-40B4-BE49-F238E27FC236}">
                <a16:creationId xmlns:a16="http://schemas.microsoft.com/office/drawing/2014/main" id="{885ED699-2B45-4340-8284-E2E075A89A52}"/>
              </a:ext>
            </a:extLst>
          </p:cNvPr>
          <p:cNvSpPr>
            <a:spLocks noGrp="1"/>
          </p:cNvSpPr>
          <p:nvPr>
            <p:ph type="subTitle" idx="1"/>
          </p:nvPr>
        </p:nvSpPr>
        <p:spPr>
          <a:xfrm>
            <a:off x="6253331" y="4001649"/>
            <a:ext cx="4645250" cy="1147863"/>
          </a:xfrm>
        </p:spPr>
        <p:txBody>
          <a:bodyPr anchor="t">
            <a:normAutofit/>
          </a:bodyPr>
          <a:lstStyle/>
          <a:p>
            <a:pPr algn="l"/>
            <a:r>
              <a:rPr lang="en-GB" sz="2000" dirty="0">
                <a:solidFill>
                  <a:schemeClr val="bg1"/>
                </a:solidFill>
              </a:rPr>
              <a:t>Niall Winters</a:t>
            </a:r>
          </a:p>
          <a:p>
            <a:pPr algn="l"/>
            <a:r>
              <a:rPr lang="en-GB" sz="2000" dirty="0">
                <a:solidFill>
                  <a:schemeClr val="bg1"/>
                </a:solidFill>
              </a:rPr>
              <a:t>Dept of Education, University of Oxford</a:t>
            </a:r>
          </a:p>
        </p:txBody>
      </p:sp>
      <p:sp>
        <p:nvSpPr>
          <p:cNvPr id="11" name="Freeform: Shape 10">
            <a:extLst>
              <a:ext uri="{FF2B5EF4-FFF2-40B4-BE49-F238E27FC236}">
                <a16:creationId xmlns:a16="http://schemas.microsoft.com/office/drawing/2014/main" id="{1DB7C82F-AB7E-4F0C-B829-FA1B9C4151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6172782" cy="6858000"/>
          </a:xfrm>
          <a:custGeom>
            <a:avLst/>
            <a:gdLst>
              <a:gd name="connsiteX0" fmla="*/ 6172782 w 6172782"/>
              <a:gd name="connsiteY0" fmla="*/ 0 h 6858000"/>
              <a:gd name="connsiteX1" fmla="*/ 69075 w 6172782"/>
              <a:gd name="connsiteY1" fmla="*/ 0 h 6858000"/>
              <a:gd name="connsiteX2" fmla="*/ 35131 w 6172782"/>
              <a:gd name="connsiteY2" fmla="*/ 267128 h 6858000"/>
              <a:gd name="connsiteX3" fmla="*/ 0 w 6172782"/>
              <a:gd name="connsiteY3" fmla="*/ 962845 h 6858000"/>
              <a:gd name="connsiteX4" fmla="*/ 3276103 w 6172782"/>
              <a:gd name="connsiteY4" fmla="*/ 6782205 h 6858000"/>
              <a:gd name="connsiteX5" fmla="*/ 3407923 w 6172782"/>
              <a:gd name="connsiteY5" fmla="*/ 6858000 h 6858000"/>
              <a:gd name="connsiteX6" fmla="*/ 6172782 w 6172782"/>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172782" h="6858000">
                <a:moveTo>
                  <a:pt x="6172782" y="0"/>
                </a:moveTo>
                <a:lnTo>
                  <a:pt x="69075" y="0"/>
                </a:lnTo>
                <a:lnTo>
                  <a:pt x="35131" y="267128"/>
                </a:lnTo>
                <a:cubicBezTo>
                  <a:pt x="11901" y="495874"/>
                  <a:pt x="0" y="727970"/>
                  <a:pt x="0" y="962845"/>
                </a:cubicBezTo>
                <a:cubicBezTo>
                  <a:pt x="0" y="3429034"/>
                  <a:pt x="1312002" y="5588789"/>
                  <a:pt x="3276103" y="6782205"/>
                </a:cubicBezTo>
                <a:lnTo>
                  <a:pt x="3407923" y="6858000"/>
                </a:lnTo>
                <a:lnTo>
                  <a:pt x="6172782" y="6858000"/>
                </a:lnTo>
                <a:close/>
              </a:path>
            </a:pathLst>
          </a:cu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 name="Freeform: Shape 12">
            <a:extLst>
              <a:ext uri="{FF2B5EF4-FFF2-40B4-BE49-F238E27FC236}">
                <a16:creationId xmlns:a16="http://schemas.microsoft.com/office/drawing/2014/main" id="{70B66945-4967-4040-926D-DCA44313CD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6024154" cy="6858000"/>
          </a:xfrm>
          <a:custGeom>
            <a:avLst/>
            <a:gdLst>
              <a:gd name="connsiteX0" fmla="*/ 0 w 6024154"/>
              <a:gd name="connsiteY0" fmla="*/ 0 h 6858000"/>
              <a:gd name="connsiteX1" fmla="*/ 5953780 w 6024154"/>
              <a:gd name="connsiteY1" fmla="*/ 0 h 6858000"/>
              <a:gd name="connsiteX2" fmla="*/ 5989880 w 6024154"/>
              <a:gd name="connsiteY2" fmla="*/ 284091 h 6858000"/>
              <a:gd name="connsiteX3" fmla="*/ 6024154 w 6024154"/>
              <a:gd name="connsiteY3" fmla="*/ 962844 h 6858000"/>
              <a:gd name="connsiteX4" fmla="*/ 2549934 w 6024154"/>
              <a:gd name="connsiteY4" fmla="*/ 6800152 h 6858000"/>
              <a:gd name="connsiteX5" fmla="*/ 2436987 w 6024154"/>
              <a:gd name="connsiteY5" fmla="*/ 6858000 h 6858000"/>
              <a:gd name="connsiteX6" fmla="*/ 0 w 6024154"/>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024154" h="6858000">
                <a:moveTo>
                  <a:pt x="0" y="0"/>
                </a:moveTo>
                <a:lnTo>
                  <a:pt x="5953780" y="0"/>
                </a:lnTo>
                <a:lnTo>
                  <a:pt x="5989880" y="284091"/>
                </a:lnTo>
                <a:cubicBezTo>
                  <a:pt x="6012544" y="507260"/>
                  <a:pt x="6024154" y="733696"/>
                  <a:pt x="6024154" y="962844"/>
                </a:cubicBezTo>
                <a:cubicBezTo>
                  <a:pt x="6024154" y="3483472"/>
                  <a:pt x="4619336" y="5675986"/>
                  <a:pt x="2549934" y="6800152"/>
                </a:cubicBezTo>
                <a:lnTo>
                  <a:pt x="2436987" y="6858000"/>
                </a:lnTo>
                <a:lnTo>
                  <a:pt x="0" y="685800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4" name="Picture 3" descr="http://www.ox.ac.uk/images/hi_res/2256_ox_brand_blue_pos.png">
            <a:extLst>
              <a:ext uri="{FF2B5EF4-FFF2-40B4-BE49-F238E27FC236}">
                <a16:creationId xmlns:a16="http://schemas.microsoft.com/office/drawing/2014/main" id="{8BC76026-45E0-6340-8281-1DA5277F0B45}"/>
              </a:ext>
            </a:extLst>
          </p:cNvPr>
          <p:cNvPicPr/>
          <p:nvPr/>
        </p:nvPicPr>
        <p:blipFill>
          <a:blip r:embed="rId2" cstate="print">
            <a:extLst>
              <a:ext uri="{28A0092B-C50C-407E-A947-70E740481C1C}">
                <a14:useLocalDpi xmlns:a14="http://schemas.microsoft.com/office/drawing/2010/main"/>
              </a:ext>
            </a:extLst>
          </a:blip>
          <a:stretch>
            <a:fillRect/>
          </a:stretch>
        </p:blipFill>
        <p:spPr bwMode="auto">
          <a:xfrm>
            <a:off x="10585610" y="5360848"/>
            <a:ext cx="1312857" cy="1285816"/>
          </a:xfrm>
          <a:prstGeom prst="rect">
            <a:avLst/>
          </a:prstGeom>
          <a:noFill/>
        </p:spPr>
      </p:pic>
      <p:pic>
        <p:nvPicPr>
          <p:cNvPr id="8" name="Picture 7">
            <a:extLst>
              <a:ext uri="{FF2B5EF4-FFF2-40B4-BE49-F238E27FC236}">
                <a16:creationId xmlns:a16="http://schemas.microsoft.com/office/drawing/2014/main" id="{EEFD3D31-B0F5-0C4B-8587-EB4313FF8E23}"/>
              </a:ext>
            </a:extLst>
          </p:cNvPr>
          <p:cNvPicPr>
            <a:picLocks noChangeAspect="1"/>
          </p:cNvPicPr>
          <p:nvPr/>
        </p:nvPicPr>
        <p:blipFill>
          <a:blip r:embed="rId3"/>
          <a:stretch>
            <a:fillRect/>
          </a:stretch>
        </p:blipFill>
        <p:spPr>
          <a:xfrm>
            <a:off x="1033950" y="1030912"/>
            <a:ext cx="2731965" cy="3940334"/>
          </a:xfrm>
          <a:prstGeom prst="rect">
            <a:avLst/>
          </a:prstGeom>
        </p:spPr>
      </p:pic>
    </p:spTree>
    <p:extLst>
      <p:ext uri="{BB962C8B-B14F-4D97-AF65-F5344CB8AC3E}">
        <p14:creationId xmlns:p14="http://schemas.microsoft.com/office/powerpoint/2010/main" val="11199629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836084" y="1478512"/>
            <a:ext cx="10609082" cy="5170646"/>
          </a:xfrm>
          <a:prstGeom prst="rect">
            <a:avLst/>
          </a:prstGeom>
          <a:noFill/>
        </p:spPr>
        <p:txBody>
          <a:bodyPr wrap="square" rtlCol="0">
            <a:spAutoFit/>
          </a:bodyPr>
          <a:lstStyle/>
          <a:p>
            <a:pPr marL="342900" indent="-342900">
              <a:buFont typeface="Arial" panose="020B0604020202020204" pitchFamily="34" charset="0"/>
              <a:buChar char="•"/>
            </a:pPr>
            <a:r>
              <a:rPr lang="en-US" sz="2400" dirty="0"/>
              <a:t>Is the account </a:t>
            </a:r>
            <a:r>
              <a:rPr lang="en-US" sz="2400" i="1" dirty="0"/>
              <a:t>analytical</a:t>
            </a:r>
            <a:r>
              <a:rPr lang="en-US" sz="2400" dirty="0"/>
              <a:t> and underpinned by </a:t>
            </a:r>
            <a:r>
              <a:rPr lang="en-US" sz="2400" i="1" dirty="0"/>
              <a:t>theory, </a:t>
            </a:r>
            <a:r>
              <a:rPr lang="en-US" sz="2400" dirty="0"/>
              <a:t>or purely descriptive?</a:t>
            </a:r>
          </a:p>
          <a:p>
            <a:pPr marL="342900" indent="-342900">
              <a:buFont typeface="Arial" panose="020B0604020202020204" pitchFamily="34" charset="0"/>
              <a:buChar char="•"/>
            </a:pPr>
            <a:endParaRPr lang="en-US" sz="2400" dirty="0"/>
          </a:p>
          <a:p>
            <a:pPr marL="342900" indent="-342900">
              <a:buFont typeface="Arial" panose="020B0604020202020204" pitchFamily="34" charset="0"/>
              <a:buChar char="•"/>
            </a:pPr>
            <a:r>
              <a:rPr lang="en-US" sz="2400" dirty="0"/>
              <a:t>Do the authors</a:t>
            </a:r>
            <a:r>
              <a:rPr lang="en-US" sz="2400" b="1" dirty="0"/>
              <a:t> </a:t>
            </a:r>
            <a:r>
              <a:rPr lang="en-US" sz="2400" i="1" dirty="0"/>
              <a:t>critique</a:t>
            </a:r>
            <a:r>
              <a:rPr lang="en-US" sz="2400" b="1" dirty="0"/>
              <a:t> </a:t>
            </a:r>
            <a:r>
              <a:rPr lang="en-US" sz="2400" dirty="0"/>
              <a:t>the literature and present a</a:t>
            </a:r>
            <a:r>
              <a:rPr lang="en-US" sz="2400" b="1" dirty="0"/>
              <a:t> </a:t>
            </a:r>
            <a:r>
              <a:rPr lang="en-US" sz="2400" i="1" dirty="0"/>
              <a:t>balanced</a:t>
            </a:r>
            <a:r>
              <a:rPr lang="en-US" sz="2400" b="1" dirty="0"/>
              <a:t> </a:t>
            </a:r>
            <a:r>
              <a:rPr lang="en-US" sz="2400" dirty="0"/>
              <a:t>account? Or does the review gloss over known issues with </a:t>
            </a:r>
            <a:r>
              <a:rPr lang="en-US" sz="2400" dirty="0" err="1"/>
              <a:t>edtech</a:t>
            </a:r>
            <a:r>
              <a:rPr lang="en-US" sz="2400" dirty="0"/>
              <a:t> initiatives?</a:t>
            </a:r>
          </a:p>
          <a:p>
            <a:pPr marL="342900" indent="-342900">
              <a:buFont typeface="Arial" panose="020B0604020202020204" pitchFamily="34" charset="0"/>
              <a:buChar char="•"/>
            </a:pPr>
            <a:endParaRPr lang="en-US" sz="2400" b="1" dirty="0"/>
          </a:p>
          <a:p>
            <a:pPr marL="342900" indent="-342900">
              <a:buFont typeface="Arial" panose="020B0604020202020204" pitchFamily="34" charset="0"/>
              <a:buChar char="•"/>
            </a:pPr>
            <a:r>
              <a:rPr lang="en-US" sz="2400" dirty="0"/>
              <a:t>How do the theoretical assumptions and explanations of case compare with </a:t>
            </a:r>
            <a:r>
              <a:rPr lang="en-US" sz="2400" i="1" dirty="0"/>
              <a:t>alternative explanations?</a:t>
            </a:r>
          </a:p>
          <a:p>
            <a:pPr marL="342900" indent="-342900">
              <a:buFont typeface="Arial" panose="020B0604020202020204" pitchFamily="34" charset="0"/>
              <a:buChar char="•"/>
            </a:pPr>
            <a:endParaRPr lang="en-US" sz="2400" dirty="0"/>
          </a:p>
          <a:p>
            <a:pPr marL="342900" indent="-342900">
              <a:buFont typeface="Arial" panose="020B0604020202020204" pitchFamily="34" charset="0"/>
              <a:buChar char="•"/>
            </a:pPr>
            <a:r>
              <a:rPr lang="en-US" sz="2400" dirty="0"/>
              <a:t>Are </a:t>
            </a:r>
            <a:r>
              <a:rPr lang="en-US" sz="2400" i="1" dirty="0"/>
              <a:t>links</a:t>
            </a:r>
            <a:r>
              <a:rPr lang="en-US" sz="2400" dirty="0"/>
              <a:t> made in the discussion/conclusions back to the conceptual framework? Are the </a:t>
            </a:r>
            <a:r>
              <a:rPr lang="en-US" sz="2400" i="1" dirty="0"/>
              <a:t>findings critically interpreted</a:t>
            </a:r>
            <a:r>
              <a:rPr lang="en-US" sz="2400" dirty="0"/>
              <a:t> in relation to existing literature?</a:t>
            </a:r>
            <a:endParaRPr lang="en-GB" sz="2400" dirty="0"/>
          </a:p>
          <a:p>
            <a:endParaRPr lang="en-US" sz="2400" b="1" dirty="0">
              <a:solidFill>
                <a:srgbClr val="06F1F0"/>
              </a:solidFill>
            </a:endParaRPr>
          </a:p>
          <a:p>
            <a:endParaRPr lang="en-US" sz="2200" b="1" dirty="0">
              <a:solidFill>
                <a:srgbClr val="06F1F0"/>
              </a:solidFill>
            </a:endParaRPr>
          </a:p>
          <a:p>
            <a:endParaRPr lang="en-US" sz="2200" dirty="0">
              <a:solidFill>
                <a:srgbClr val="06F1F0"/>
              </a:solidFill>
            </a:endParaRPr>
          </a:p>
          <a:p>
            <a:endParaRPr lang="en-GB" sz="2200" dirty="0">
              <a:solidFill>
                <a:srgbClr val="06F1F0"/>
              </a:solidFill>
            </a:endParaRPr>
          </a:p>
        </p:txBody>
      </p:sp>
      <p:sp>
        <p:nvSpPr>
          <p:cNvPr id="7" name="Rectangle 6"/>
          <p:cNvSpPr/>
          <p:nvPr/>
        </p:nvSpPr>
        <p:spPr>
          <a:xfrm>
            <a:off x="2361829" y="308961"/>
            <a:ext cx="7557592" cy="615553"/>
          </a:xfrm>
          <a:prstGeom prst="rect">
            <a:avLst/>
          </a:prstGeom>
        </p:spPr>
        <p:txBody>
          <a:bodyPr wrap="square">
            <a:spAutoFit/>
          </a:bodyPr>
          <a:lstStyle/>
          <a:p>
            <a:r>
              <a:rPr lang="en-US" sz="3400" dirty="0">
                <a:solidFill>
                  <a:srgbClr val="00B0F0"/>
                </a:solidFill>
              </a:rPr>
              <a:t> </a:t>
            </a:r>
            <a:endParaRPr lang="en-GB" sz="3400" dirty="0">
              <a:solidFill>
                <a:srgbClr val="00B0F0"/>
              </a:solidFill>
            </a:endParaRPr>
          </a:p>
        </p:txBody>
      </p:sp>
      <p:sp>
        <p:nvSpPr>
          <p:cNvPr id="6" name="Rectangle 5"/>
          <p:cNvSpPr/>
          <p:nvPr/>
        </p:nvSpPr>
        <p:spPr>
          <a:xfrm>
            <a:off x="553651" y="500827"/>
            <a:ext cx="10236200" cy="1169551"/>
          </a:xfrm>
          <a:prstGeom prst="rect">
            <a:avLst/>
          </a:prstGeom>
        </p:spPr>
        <p:txBody>
          <a:bodyPr wrap="square">
            <a:spAutoFit/>
          </a:bodyPr>
          <a:lstStyle/>
          <a:p>
            <a:r>
              <a:rPr lang="en-US" sz="3600" dirty="0"/>
              <a:t>Do the authors take a critical and self-critical stance?</a:t>
            </a:r>
          </a:p>
          <a:p>
            <a:r>
              <a:rPr lang="en-US" sz="3400" dirty="0">
                <a:solidFill>
                  <a:srgbClr val="00B0F0"/>
                </a:solidFill>
              </a:rPr>
              <a:t> </a:t>
            </a:r>
            <a:endParaRPr lang="en-GB" sz="3400" dirty="0">
              <a:solidFill>
                <a:srgbClr val="00B0F0"/>
              </a:solidFill>
            </a:endParaRPr>
          </a:p>
        </p:txBody>
      </p:sp>
    </p:spTree>
    <p:extLst>
      <p:ext uri="{BB962C8B-B14F-4D97-AF65-F5344CB8AC3E}">
        <p14:creationId xmlns:p14="http://schemas.microsoft.com/office/powerpoint/2010/main" val="33887981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191528" y="1716947"/>
            <a:ext cx="10555972" cy="4493538"/>
          </a:xfrm>
          <a:prstGeom prst="rect">
            <a:avLst/>
          </a:prstGeom>
          <a:noFill/>
        </p:spPr>
        <p:txBody>
          <a:bodyPr wrap="square" rtlCol="0">
            <a:spAutoFit/>
          </a:bodyPr>
          <a:lstStyle/>
          <a:p>
            <a:pPr marL="342900" indent="-342900">
              <a:buFont typeface="Arial" panose="020B0604020202020204" pitchFamily="34" charset="0"/>
              <a:buChar char="•"/>
            </a:pPr>
            <a:r>
              <a:rPr lang="en-US" sz="2200" dirty="0"/>
              <a:t>Do the RQs convey </a:t>
            </a:r>
            <a:r>
              <a:rPr lang="en-US" sz="2200" i="1" dirty="0"/>
              <a:t>genuine inquiry</a:t>
            </a:r>
            <a:r>
              <a:rPr lang="en-US" sz="2200" dirty="0"/>
              <a:t>? Or do they assume that </a:t>
            </a:r>
            <a:r>
              <a:rPr lang="en-US" sz="2200" dirty="0" err="1"/>
              <a:t>edtech</a:t>
            </a:r>
            <a:r>
              <a:rPr lang="en-US" sz="2200" dirty="0"/>
              <a:t> is a Good Thing?</a:t>
            </a:r>
          </a:p>
          <a:p>
            <a:pPr marL="342900" indent="-342900">
              <a:buFont typeface="Arial" panose="020B0604020202020204" pitchFamily="34" charset="0"/>
              <a:buChar char="•"/>
            </a:pPr>
            <a:endParaRPr lang="en-US" sz="2200" dirty="0"/>
          </a:p>
          <a:p>
            <a:pPr marL="342900" indent="-342900">
              <a:buFont typeface="Arial" panose="020B0604020202020204" pitchFamily="34" charset="0"/>
              <a:buChar char="•"/>
            </a:pPr>
            <a:r>
              <a:rPr lang="en-US" sz="2200" dirty="0"/>
              <a:t>What is the </a:t>
            </a:r>
            <a:r>
              <a:rPr lang="en-US" sz="2200" i="1" dirty="0"/>
              <a:t>theory of change</a:t>
            </a:r>
            <a:r>
              <a:rPr lang="en-US" sz="2200" dirty="0"/>
              <a:t>? </a:t>
            </a:r>
          </a:p>
          <a:p>
            <a:pPr marL="342900" indent="-342900">
              <a:buFont typeface="Arial" panose="020B0604020202020204" pitchFamily="34" charset="0"/>
              <a:buChar char="•"/>
            </a:pPr>
            <a:endParaRPr lang="en-US" sz="2200" b="1" dirty="0"/>
          </a:p>
          <a:p>
            <a:pPr marL="342900" indent="-342900">
              <a:buFont typeface="Arial" panose="020B0604020202020204" pitchFamily="34" charset="0"/>
              <a:buChar char="•"/>
            </a:pPr>
            <a:r>
              <a:rPr lang="en-US" sz="2200" dirty="0"/>
              <a:t>Were there any potential</a:t>
            </a:r>
            <a:r>
              <a:rPr lang="en-US" sz="2200" b="1" dirty="0"/>
              <a:t> </a:t>
            </a:r>
            <a:r>
              <a:rPr lang="en-US" sz="2200" i="1" dirty="0"/>
              <a:t>sources of bias? </a:t>
            </a:r>
          </a:p>
          <a:p>
            <a:pPr marL="342900" indent="-342900">
              <a:buFont typeface="Arial" panose="020B0604020202020204" pitchFamily="34" charset="0"/>
              <a:buChar char="•"/>
            </a:pPr>
            <a:endParaRPr lang="en-US" sz="2200" b="1" dirty="0"/>
          </a:p>
          <a:p>
            <a:pPr marL="342900" indent="-342900">
              <a:buFont typeface="Arial" panose="020B0604020202020204" pitchFamily="34" charset="0"/>
              <a:buChar char="•"/>
            </a:pPr>
            <a:r>
              <a:rPr lang="en-US" sz="2200" dirty="0"/>
              <a:t>What measures were taken to counter them? </a:t>
            </a:r>
            <a:r>
              <a:rPr lang="en-GB" sz="2200" dirty="0"/>
              <a:t> </a:t>
            </a:r>
            <a:r>
              <a:rPr lang="en-GB" sz="2200" dirty="0" err="1"/>
              <a:t>Eg</a:t>
            </a:r>
            <a:r>
              <a:rPr lang="en-GB" sz="2200" dirty="0"/>
              <a:t>. </a:t>
            </a:r>
            <a:r>
              <a:rPr lang="en-US" sz="2200" dirty="0"/>
              <a:t>Were any counter-examples sought when collecting and </a:t>
            </a:r>
            <a:r>
              <a:rPr lang="en-US" sz="2200" dirty="0" err="1"/>
              <a:t>analysing</a:t>
            </a:r>
            <a:r>
              <a:rPr lang="en-US" sz="2200" dirty="0"/>
              <a:t> data?</a:t>
            </a:r>
          </a:p>
          <a:p>
            <a:pPr marL="342900" indent="-342900">
              <a:buFont typeface="Arial" panose="020B0604020202020204" pitchFamily="34" charset="0"/>
              <a:buChar char="•"/>
            </a:pPr>
            <a:endParaRPr lang="en-US" sz="2200" dirty="0"/>
          </a:p>
          <a:p>
            <a:pPr marL="342900" indent="-342900">
              <a:buFont typeface="Arial" panose="020B0604020202020204" pitchFamily="34" charset="0"/>
              <a:buChar char="•"/>
            </a:pPr>
            <a:r>
              <a:rPr lang="en-US" sz="2200" dirty="0"/>
              <a:t>Does reporting seem </a:t>
            </a:r>
            <a:r>
              <a:rPr lang="en-US" sz="2200" i="1" dirty="0"/>
              <a:t>selective</a:t>
            </a:r>
            <a:r>
              <a:rPr lang="en-US" sz="2200" dirty="0"/>
              <a:t>? Are the analyses systematic and explicit? Is the account </a:t>
            </a:r>
            <a:r>
              <a:rPr lang="en-US" sz="2200" i="1" dirty="0"/>
              <a:t>reflective and evaluative?</a:t>
            </a:r>
          </a:p>
          <a:p>
            <a:endParaRPr lang="en-US" sz="2200" dirty="0">
              <a:solidFill>
                <a:srgbClr val="06F1F0"/>
              </a:solidFill>
            </a:endParaRPr>
          </a:p>
          <a:p>
            <a:endParaRPr lang="en-GB" sz="2200" dirty="0">
              <a:solidFill>
                <a:srgbClr val="06F1F0"/>
              </a:solidFill>
            </a:endParaRPr>
          </a:p>
        </p:txBody>
      </p:sp>
      <p:sp>
        <p:nvSpPr>
          <p:cNvPr id="7" name="Rectangle 6"/>
          <p:cNvSpPr/>
          <p:nvPr/>
        </p:nvSpPr>
        <p:spPr>
          <a:xfrm>
            <a:off x="2361829" y="308961"/>
            <a:ext cx="7557592" cy="615553"/>
          </a:xfrm>
          <a:prstGeom prst="rect">
            <a:avLst/>
          </a:prstGeom>
        </p:spPr>
        <p:txBody>
          <a:bodyPr wrap="square">
            <a:spAutoFit/>
          </a:bodyPr>
          <a:lstStyle/>
          <a:p>
            <a:r>
              <a:rPr lang="en-US" sz="3400" dirty="0">
                <a:solidFill>
                  <a:srgbClr val="00B0F0"/>
                </a:solidFill>
              </a:rPr>
              <a:t> </a:t>
            </a:r>
            <a:endParaRPr lang="en-GB" sz="3400" dirty="0">
              <a:solidFill>
                <a:srgbClr val="00B0F0"/>
              </a:solidFill>
            </a:endParaRPr>
          </a:p>
        </p:txBody>
      </p:sp>
      <p:sp>
        <p:nvSpPr>
          <p:cNvPr id="6" name="Rectangle 5"/>
          <p:cNvSpPr/>
          <p:nvPr/>
        </p:nvSpPr>
        <p:spPr>
          <a:xfrm>
            <a:off x="647700" y="601348"/>
            <a:ext cx="10452100" cy="646331"/>
          </a:xfrm>
          <a:prstGeom prst="rect">
            <a:avLst/>
          </a:prstGeom>
        </p:spPr>
        <p:txBody>
          <a:bodyPr wrap="square">
            <a:spAutoFit/>
          </a:bodyPr>
          <a:lstStyle/>
          <a:p>
            <a:r>
              <a:rPr lang="en-US" sz="3600" dirty="0"/>
              <a:t>Is there evident bias towards a techno-utopian view?</a:t>
            </a:r>
            <a:endParaRPr lang="en-GB" sz="3400" dirty="0"/>
          </a:p>
        </p:txBody>
      </p:sp>
    </p:spTree>
    <p:extLst>
      <p:ext uri="{BB962C8B-B14F-4D97-AF65-F5344CB8AC3E}">
        <p14:creationId xmlns:p14="http://schemas.microsoft.com/office/powerpoint/2010/main" val="28636031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846318" y="1330125"/>
            <a:ext cx="10621782" cy="5201424"/>
          </a:xfrm>
          <a:prstGeom prst="rect">
            <a:avLst/>
          </a:prstGeom>
          <a:noFill/>
        </p:spPr>
        <p:txBody>
          <a:bodyPr wrap="square" rtlCol="0">
            <a:spAutoFit/>
          </a:bodyPr>
          <a:lstStyle/>
          <a:p>
            <a:pPr marL="342900" indent="-342900">
              <a:buFont typeface="Arial" panose="020B0604020202020204" pitchFamily="34" charset="0"/>
              <a:buChar char="•"/>
            </a:pPr>
            <a:r>
              <a:rPr lang="en-US" sz="2200" dirty="0"/>
              <a:t>Was there any kind of </a:t>
            </a:r>
            <a:r>
              <a:rPr lang="en-US" sz="2200" i="1" dirty="0"/>
              <a:t>control</a:t>
            </a:r>
            <a:r>
              <a:rPr lang="en-US" sz="2200" dirty="0"/>
              <a:t> in a technology intervention design? </a:t>
            </a:r>
          </a:p>
          <a:p>
            <a:pPr marL="342900" indent="-342900">
              <a:buFont typeface="Arial" panose="020B0604020202020204" pitchFamily="34" charset="0"/>
              <a:buChar char="•"/>
            </a:pPr>
            <a:endParaRPr lang="en-US" sz="2200" b="1" dirty="0"/>
          </a:p>
          <a:p>
            <a:pPr marL="342900" indent="-342900">
              <a:buFont typeface="Arial" panose="020B0604020202020204" pitchFamily="34" charset="0"/>
              <a:buChar char="•"/>
            </a:pPr>
            <a:r>
              <a:rPr lang="en-US" sz="2200" dirty="0"/>
              <a:t>Are there </a:t>
            </a:r>
            <a:r>
              <a:rPr lang="en-US" sz="2200" i="1" dirty="0"/>
              <a:t>threats to validity or reliability? </a:t>
            </a:r>
            <a:r>
              <a:rPr lang="en-US" sz="2200" dirty="0"/>
              <a:t>Does inadequate control of extraneous factors threaten validity of theoretical inferences from data? </a:t>
            </a:r>
            <a:endParaRPr lang="en-GB" sz="2200" dirty="0"/>
          </a:p>
          <a:p>
            <a:pPr marL="342900" indent="-342900">
              <a:buFont typeface="Arial" panose="020B0604020202020204" pitchFamily="34" charset="0"/>
              <a:buChar char="•"/>
            </a:pPr>
            <a:endParaRPr lang="en-US" sz="2200" dirty="0"/>
          </a:p>
          <a:p>
            <a:pPr marL="342900" indent="-342900">
              <a:buFont typeface="Arial" panose="020B0604020202020204" pitchFamily="34" charset="0"/>
              <a:buChar char="•"/>
            </a:pPr>
            <a:r>
              <a:rPr lang="en-US" sz="2200" dirty="0"/>
              <a:t>Are </a:t>
            </a:r>
            <a:r>
              <a:rPr lang="en-US" sz="2200" i="1" dirty="0"/>
              <a:t>limitations</a:t>
            </a:r>
            <a:r>
              <a:rPr lang="en-US" sz="2200" dirty="0"/>
              <a:t> acknowledged?</a:t>
            </a:r>
          </a:p>
          <a:p>
            <a:endParaRPr lang="en-GB" sz="2200" dirty="0"/>
          </a:p>
          <a:p>
            <a:pPr marL="342900" indent="-342900">
              <a:buFont typeface="Arial" panose="020B0604020202020204" pitchFamily="34" charset="0"/>
              <a:buChar char="•"/>
            </a:pPr>
            <a:r>
              <a:rPr lang="en-US" sz="2200" dirty="0"/>
              <a:t>Could</a:t>
            </a:r>
            <a:r>
              <a:rPr lang="en-US" sz="2200" b="1" dirty="0"/>
              <a:t> </a:t>
            </a:r>
            <a:r>
              <a:rPr lang="en-US" sz="2200" i="1" dirty="0"/>
              <a:t>reactivity</a:t>
            </a:r>
            <a:r>
              <a:rPr lang="en-US" sz="2200" dirty="0"/>
              <a:t> have played a role? Did novelty value of shiny new tools increase motivation?</a:t>
            </a:r>
            <a:endParaRPr lang="en-GB" sz="2200" dirty="0"/>
          </a:p>
          <a:p>
            <a:r>
              <a:rPr lang="en-US" sz="2200" dirty="0"/>
              <a:t> </a:t>
            </a:r>
            <a:endParaRPr lang="en-GB" sz="2200" dirty="0"/>
          </a:p>
          <a:p>
            <a:pPr marL="342900" indent="-342900">
              <a:buFont typeface="Arial" panose="020B0604020202020204" pitchFamily="34" charset="0"/>
              <a:buChar char="•"/>
            </a:pPr>
            <a:r>
              <a:rPr lang="en-US" sz="2200" dirty="0"/>
              <a:t>How </a:t>
            </a:r>
            <a:r>
              <a:rPr lang="en-US" sz="2200" i="1" dirty="0"/>
              <a:t>robust</a:t>
            </a:r>
            <a:r>
              <a:rPr lang="en-US" sz="2200" dirty="0"/>
              <a:t> are the claims: How adequately is the argument supported by the evidence provided? </a:t>
            </a:r>
          </a:p>
          <a:p>
            <a:r>
              <a:rPr lang="en-US" sz="2400" dirty="0"/>
              <a:t> </a:t>
            </a:r>
            <a:endParaRPr lang="en-GB" sz="2400" dirty="0"/>
          </a:p>
          <a:p>
            <a:endParaRPr lang="en-US" sz="2200" dirty="0">
              <a:solidFill>
                <a:srgbClr val="06F1F0"/>
              </a:solidFill>
            </a:endParaRPr>
          </a:p>
          <a:p>
            <a:endParaRPr lang="en-GB" sz="2200" dirty="0">
              <a:solidFill>
                <a:srgbClr val="06F1F0"/>
              </a:solidFill>
            </a:endParaRPr>
          </a:p>
        </p:txBody>
      </p:sp>
      <p:sp>
        <p:nvSpPr>
          <p:cNvPr id="7" name="Rectangle 6"/>
          <p:cNvSpPr/>
          <p:nvPr/>
        </p:nvSpPr>
        <p:spPr>
          <a:xfrm>
            <a:off x="2361829" y="308961"/>
            <a:ext cx="7557592" cy="615553"/>
          </a:xfrm>
          <a:prstGeom prst="rect">
            <a:avLst/>
          </a:prstGeom>
        </p:spPr>
        <p:txBody>
          <a:bodyPr wrap="square">
            <a:spAutoFit/>
          </a:bodyPr>
          <a:lstStyle/>
          <a:p>
            <a:r>
              <a:rPr lang="en-US" sz="3400" dirty="0">
                <a:solidFill>
                  <a:srgbClr val="00B0F0"/>
                </a:solidFill>
              </a:rPr>
              <a:t> </a:t>
            </a:r>
            <a:endParaRPr lang="en-GB" sz="3400" dirty="0">
              <a:solidFill>
                <a:srgbClr val="00B0F0"/>
              </a:solidFill>
            </a:endParaRPr>
          </a:p>
        </p:txBody>
      </p:sp>
      <p:sp>
        <p:nvSpPr>
          <p:cNvPr id="6" name="Rectangle 5"/>
          <p:cNvSpPr/>
          <p:nvPr/>
        </p:nvSpPr>
        <p:spPr>
          <a:xfrm>
            <a:off x="710829" y="326451"/>
            <a:ext cx="7557592" cy="646331"/>
          </a:xfrm>
          <a:prstGeom prst="rect">
            <a:avLst/>
          </a:prstGeom>
        </p:spPr>
        <p:txBody>
          <a:bodyPr wrap="square">
            <a:spAutoFit/>
          </a:bodyPr>
          <a:lstStyle/>
          <a:p>
            <a:r>
              <a:rPr lang="en-US" sz="3600" dirty="0"/>
              <a:t>Was the design rigorous?</a:t>
            </a:r>
            <a:endParaRPr lang="en-GB" sz="3400" dirty="0"/>
          </a:p>
        </p:txBody>
      </p:sp>
    </p:spTree>
    <p:extLst>
      <p:ext uri="{BB962C8B-B14F-4D97-AF65-F5344CB8AC3E}">
        <p14:creationId xmlns:p14="http://schemas.microsoft.com/office/powerpoint/2010/main" val="219454022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660400" y="1878440"/>
            <a:ext cx="11137900" cy="3724096"/>
          </a:xfrm>
          <a:prstGeom prst="rect">
            <a:avLst/>
          </a:prstGeom>
          <a:noFill/>
        </p:spPr>
        <p:txBody>
          <a:bodyPr wrap="square" rtlCol="0">
            <a:spAutoFit/>
          </a:bodyPr>
          <a:lstStyle/>
          <a:p>
            <a:pPr marL="342900" indent="-342900">
              <a:buFont typeface="Arial" panose="020B0604020202020204" pitchFamily="34" charset="0"/>
              <a:buChar char="•"/>
            </a:pPr>
            <a:r>
              <a:rPr lang="en-US" sz="2400" dirty="0"/>
              <a:t>Does the </a:t>
            </a:r>
            <a:r>
              <a:rPr lang="en-US" sz="2400" i="1" dirty="0"/>
              <a:t>sampling strategy </a:t>
            </a:r>
            <a:r>
              <a:rPr lang="en-US" sz="2400" dirty="0"/>
              <a:t>permit empirical </a:t>
            </a:r>
            <a:r>
              <a:rPr lang="en-US" sz="2400" i="1" dirty="0" err="1"/>
              <a:t>generalisation</a:t>
            </a:r>
            <a:r>
              <a:rPr lang="en-US" sz="2400" dirty="0"/>
              <a:t> to a larger population? </a:t>
            </a:r>
          </a:p>
          <a:p>
            <a:pPr marL="342900" indent="-342900">
              <a:buFont typeface="Arial" panose="020B0604020202020204" pitchFamily="34" charset="0"/>
              <a:buChar char="•"/>
            </a:pPr>
            <a:endParaRPr lang="en-US" sz="2400" dirty="0"/>
          </a:p>
          <a:p>
            <a:pPr marL="342900" indent="-342900">
              <a:buFont typeface="Arial" panose="020B0604020202020204" pitchFamily="34" charset="0"/>
              <a:buChar char="•"/>
            </a:pPr>
            <a:r>
              <a:rPr lang="en-US" sz="2400" dirty="0"/>
              <a:t>Who is the </a:t>
            </a:r>
            <a:r>
              <a:rPr lang="en-US" sz="2400" i="1" dirty="0"/>
              <a:t>audience</a:t>
            </a:r>
            <a:r>
              <a:rPr lang="en-US" sz="2400" dirty="0"/>
              <a:t>? Is the work </a:t>
            </a:r>
            <a:r>
              <a:rPr lang="en-US" sz="2400" i="1" dirty="0"/>
              <a:t>relevant</a:t>
            </a:r>
            <a:r>
              <a:rPr lang="en-US" sz="2400" dirty="0"/>
              <a:t> and </a:t>
            </a:r>
            <a:r>
              <a:rPr lang="en-US" sz="2400" i="1" dirty="0"/>
              <a:t>current</a:t>
            </a:r>
            <a:r>
              <a:rPr lang="en-US" sz="2400" dirty="0"/>
              <a:t>?</a:t>
            </a:r>
          </a:p>
          <a:p>
            <a:pPr marL="342900" indent="-342900">
              <a:buFont typeface="Arial" panose="020B0604020202020204" pitchFamily="34" charset="0"/>
              <a:buChar char="•"/>
            </a:pPr>
            <a:endParaRPr lang="en-GB" sz="2400" dirty="0"/>
          </a:p>
          <a:p>
            <a:pPr marL="342900" indent="-342900">
              <a:buFont typeface="Arial" panose="020B0604020202020204" pitchFamily="34" charset="0"/>
              <a:buChar char="•"/>
            </a:pPr>
            <a:r>
              <a:rPr lang="en-US" sz="2400" dirty="0"/>
              <a:t>Are there clear </a:t>
            </a:r>
            <a:r>
              <a:rPr lang="en-US" sz="2400" i="1" dirty="0"/>
              <a:t>conclusions</a:t>
            </a:r>
            <a:r>
              <a:rPr lang="en-US" sz="2400" dirty="0"/>
              <a:t> that </a:t>
            </a:r>
            <a:r>
              <a:rPr lang="en-US" sz="2400" i="1" dirty="0" err="1"/>
              <a:t>generalise</a:t>
            </a:r>
            <a:r>
              <a:rPr lang="en-US" sz="2400" dirty="0"/>
              <a:t> beyond specific case/context? Do they apply in other institutions?</a:t>
            </a:r>
          </a:p>
          <a:p>
            <a:r>
              <a:rPr lang="en-US" sz="2400" dirty="0"/>
              <a:t> </a:t>
            </a:r>
          </a:p>
          <a:p>
            <a:pPr marL="342900" indent="-342900">
              <a:buFont typeface="Arial" panose="020B0604020202020204" pitchFamily="34" charset="0"/>
              <a:buChar char="•"/>
            </a:pPr>
            <a:r>
              <a:rPr lang="en-US" sz="2400" dirty="0"/>
              <a:t>Is the work applicable / of interest in </a:t>
            </a:r>
            <a:r>
              <a:rPr lang="en-US" sz="2400" i="1" dirty="0"/>
              <a:t>other countries</a:t>
            </a:r>
            <a:r>
              <a:rPr lang="en-US" sz="2400" dirty="0"/>
              <a:t>? Is the focus overtly parochial?  </a:t>
            </a:r>
            <a:endParaRPr lang="en-GB" sz="2400" dirty="0"/>
          </a:p>
          <a:p>
            <a:pPr marL="342900" indent="-342900">
              <a:buFont typeface="Arial" panose="020B0604020202020204" pitchFamily="34" charset="0"/>
              <a:buChar char="•"/>
            </a:pPr>
            <a:endParaRPr lang="en-US" sz="2200" dirty="0"/>
          </a:p>
          <a:p>
            <a:endParaRPr lang="en-GB" sz="2200" dirty="0">
              <a:solidFill>
                <a:srgbClr val="06F1F0"/>
              </a:solidFill>
            </a:endParaRPr>
          </a:p>
        </p:txBody>
      </p:sp>
      <p:sp>
        <p:nvSpPr>
          <p:cNvPr id="7" name="Rectangle 6"/>
          <p:cNvSpPr/>
          <p:nvPr/>
        </p:nvSpPr>
        <p:spPr>
          <a:xfrm>
            <a:off x="2361829" y="308961"/>
            <a:ext cx="7557592" cy="615553"/>
          </a:xfrm>
          <a:prstGeom prst="rect">
            <a:avLst/>
          </a:prstGeom>
        </p:spPr>
        <p:txBody>
          <a:bodyPr wrap="square">
            <a:spAutoFit/>
          </a:bodyPr>
          <a:lstStyle/>
          <a:p>
            <a:r>
              <a:rPr lang="en-US" sz="3400" dirty="0">
                <a:solidFill>
                  <a:srgbClr val="00B0F0"/>
                </a:solidFill>
              </a:rPr>
              <a:t> </a:t>
            </a:r>
            <a:endParaRPr lang="en-GB" sz="3400" dirty="0">
              <a:solidFill>
                <a:srgbClr val="00B0F0"/>
              </a:solidFill>
            </a:endParaRPr>
          </a:p>
        </p:txBody>
      </p:sp>
      <p:sp>
        <p:nvSpPr>
          <p:cNvPr id="6" name="Rectangle 5"/>
          <p:cNvSpPr/>
          <p:nvPr/>
        </p:nvSpPr>
        <p:spPr>
          <a:xfrm>
            <a:off x="520700" y="308961"/>
            <a:ext cx="10795000" cy="1200329"/>
          </a:xfrm>
          <a:prstGeom prst="rect">
            <a:avLst/>
          </a:prstGeom>
        </p:spPr>
        <p:txBody>
          <a:bodyPr wrap="square">
            <a:spAutoFit/>
          </a:bodyPr>
          <a:lstStyle/>
          <a:p>
            <a:r>
              <a:rPr lang="en-US" sz="3600" dirty="0"/>
              <a:t>Is the research </a:t>
            </a:r>
            <a:r>
              <a:rPr lang="en-US" sz="3600" dirty="0" err="1"/>
              <a:t>generalisable</a:t>
            </a:r>
            <a:r>
              <a:rPr lang="en-US" sz="3600" dirty="0"/>
              <a:t> / replicable / scalable / sustainable?</a:t>
            </a:r>
          </a:p>
        </p:txBody>
      </p:sp>
    </p:spTree>
    <p:extLst>
      <p:ext uri="{BB962C8B-B14F-4D97-AF65-F5344CB8AC3E}">
        <p14:creationId xmlns:p14="http://schemas.microsoft.com/office/powerpoint/2010/main" val="29752547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6F8B01-9F51-674F-95BE-43D31D56ACED}"/>
              </a:ext>
            </a:extLst>
          </p:cNvPr>
          <p:cNvSpPr>
            <a:spLocks noGrp="1"/>
          </p:cNvSpPr>
          <p:nvPr>
            <p:ph type="title"/>
          </p:nvPr>
        </p:nvSpPr>
        <p:spPr/>
        <p:txBody>
          <a:bodyPr/>
          <a:lstStyle/>
          <a:p>
            <a:r>
              <a:rPr lang="en-GB" dirty="0"/>
              <a:t>Practitioner notes</a:t>
            </a:r>
          </a:p>
        </p:txBody>
      </p:sp>
      <p:sp>
        <p:nvSpPr>
          <p:cNvPr id="3" name="Content Placeholder 2">
            <a:extLst>
              <a:ext uri="{FF2B5EF4-FFF2-40B4-BE49-F238E27FC236}">
                <a16:creationId xmlns:a16="http://schemas.microsoft.com/office/drawing/2014/main" id="{F0D97B70-B2C9-A24E-909F-41CA65D8E1E7}"/>
              </a:ext>
            </a:extLst>
          </p:cNvPr>
          <p:cNvSpPr>
            <a:spLocks noGrp="1"/>
          </p:cNvSpPr>
          <p:nvPr>
            <p:ph idx="1"/>
          </p:nvPr>
        </p:nvSpPr>
        <p:spPr/>
        <p:txBody>
          <a:bodyPr>
            <a:normAutofit fontScale="92500" lnSpcReduction="10000"/>
          </a:bodyPr>
          <a:lstStyle/>
          <a:p>
            <a:r>
              <a:rPr lang="en-GB" b="1" dirty="0"/>
              <a:t>Structured practitioner notes</a:t>
            </a:r>
            <a:br>
              <a:rPr lang="en-GB" dirty="0"/>
            </a:br>
            <a:r>
              <a:rPr lang="en-GB" dirty="0"/>
              <a:t>What is already known about this topic</a:t>
            </a:r>
            <a:br>
              <a:rPr lang="en-GB" dirty="0"/>
            </a:br>
            <a:r>
              <a:rPr lang="en-GB" dirty="0"/>
              <a:t>· -----</a:t>
            </a:r>
            <a:br>
              <a:rPr lang="en-GB" dirty="0"/>
            </a:br>
            <a:r>
              <a:rPr lang="en-GB" dirty="0"/>
              <a:t>· -----</a:t>
            </a:r>
            <a:br>
              <a:rPr lang="en-GB" dirty="0"/>
            </a:br>
            <a:r>
              <a:rPr lang="en-GB" dirty="0"/>
              <a:t>· -----</a:t>
            </a:r>
            <a:br>
              <a:rPr lang="en-GB" dirty="0"/>
            </a:br>
            <a:r>
              <a:rPr lang="en-GB" dirty="0"/>
              <a:t>What this paper adds</a:t>
            </a:r>
            <a:br>
              <a:rPr lang="en-GB" dirty="0"/>
            </a:br>
            <a:r>
              <a:rPr lang="en-GB" dirty="0"/>
              <a:t>· -----</a:t>
            </a:r>
            <a:br>
              <a:rPr lang="en-GB" dirty="0"/>
            </a:br>
            <a:r>
              <a:rPr lang="en-GB" dirty="0"/>
              <a:t>· -----</a:t>
            </a:r>
            <a:br>
              <a:rPr lang="en-GB" dirty="0"/>
            </a:br>
            <a:r>
              <a:rPr lang="en-GB" dirty="0"/>
              <a:t>· -----</a:t>
            </a:r>
            <a:br>
              <a:rPr lang="en-GB" dirty="0"/>
            </a:br>
            <a:r>
              <a:rPr lang="en-GB" dirty="0"/>
              <a:t>Implications for practice and/or policy</a:t>
            </a:r>
            <a:br>
              <a:rPr lang="en-GB" dirty="0"/>
            </a:br>
            <a:r>
              <a:rPr lang="en-GB" dirty="0"/>
              <a:t>· -----</a:t>
            </a:r>
            <a:br>
              <a:rPr lang="en-GB" dirty="0"/>
            </a:br>
            <a:r>
              <a:rPr lang="en-GB" dirty="0"/>
              <a:t>· -----</a:t>
            </a:r>
            <a:br>
              <a:rPr lang="en-GB" dirty="0"/>
            </a:br>
            <a:r>
              <a:rPr lang="en-GB" dirty="0"/>
              <a:t>· -----</a:t>
            </a:r>
          </a:p>
        </p:txBody>
      </p:sp>
    </p:spTree>
    <p:extLst>
      <p:ext uri="{BB962C8B-B14F-4D97-AF65-F5344CB8AC3E}">
        <p14:creationId xmlns:p14="http://schemas.microsoft.com/office/powerpoint/2010/main" val="184888707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902198-6F0A-704D-81FD-CB3BCF1BC6A3}"/>
              </a:ext>
            </a:extLst>
          </p:cNvPr>
          <p:cNvSpPr>
            <a:spLocks noGrp="1"/>
          </p:cNvSpPr>
          <p:nvPr>
            <p:ph type="title"/>
          </p:nvPr>
        </p:nvSpPr>
        <p:spPr/>
        <p:txBody>
          <a:bodyPr/>
          <a:lstStyle/>
          <a:p>
            <a:r>
              <a:rPr lang="en-GB" dirty="0"/>
              <a:t>Top Tips</a:t>
            </a:r>
          </a:p>
        </p:txBody>
      </p:sp>
      <p:sp>
        <p:nvSpPr>
          <p:cNvPr id="3" name="Content Placeholder 2">
            <a:extLst>
              <a:ext uri="{FF2B5EF4-FFF2-40B4-BE49-F238E27FC236}">
                <a16:creationId xmlns:a16="http://schemas.microsoft.com/office/drawing/2014/main" id="{E9CAB7E8-BC06-3A4A-A974-643F2FC41278}"/>
              </a:ext>
            </a:extLst>
          </p:cNvPr>
          <p:cNvSpPr>
            <a:spLocks noGrp="1"/>
          </p:cNvSpPr>
          <p:nvPr>
            <p:ph idx="1"/>
          </p:nvPr>
        </p:nvSpPr>
        <p:spPr>
          <a:xfrm>
            <a:off x="838200" y="1690687"/>
            <a:ext cx="10515600" cy="4802187"/>
          </a:xfrm>
        </p:spPr>
        <p:txBody>
          <a:bodyPr>
            <a:normAutofit fontScale="92500" lnSpcReduction="20000"/>
          </a:bodyPr>
          <a:lstStyle/>
          <a:p>
            <a:r>
              <a:rPr lang="en-GB" dirty="0"/>
              <a:t>Seek out Editors at conferences, ‘Meet the Editor’ sessions etc</a:t>
            </a:r>
          </a:p>
          <a:p>
            <a:r>
              <a:rPr lang="en-GB" dirty="0"/>
              <a:t>Pay careful attention to aims &amp; scope and author guidelines</a:t>
            </a:r>
          </a:p>
          <a:p>
            <a:r>
              <a:rPr lang="en-GB" dirty="0"/>
              <a:t>Compose your title to be as informative (not clever or amusing) as possible, yet succinct (not long-winded)</a:t>
            </a:r>
          </a:p>
          <a:p>
            <a:r>
              <a:rPr lang="en-GB" dirty="0"/>
              <a:t>Don’t forget your abstract – the most read part of any published article! Make sure it contains an overview of the focus, the sample (include country, age group, numbers in empirical reports), the methods and the outcomes</a:t>
            </a:r>
          </a:p>
          <a:p>
            <a:r>
              <a:rPr lang="en-GB" dirty="0"/>
              <a:t>Understand that Editors and reviewers are not the enemy! They take time to ensure that their feedback is as informative as possible. Accept feedback as a learning experience.</a:t>
            </a:r>
          </a:p>
          <a:p>
            <a:r>
              <a:rPr lang="en-GB" dirty="0"/>
              <a:t>Be patient – the process takes several months.</a:t>
            </a:r>
          </a:p>
          <a:p>
            <a:r>
              <a:rPr lang="en-GB" dirty="0"/>
              <a:t>Persistence pays – don’t be put off if you are not successful first time.</a:t>
            </a:r>
          </a:p>
          <a:p>
            <a:endParaRPr lang="en-GB" dirty="0"/>
          </a:p>
        </p:txBody>
      </p:sp>
    </p:spTree>
    <p:extLst>
      <p:ext uri="{BB962C8B-B14F-4D97-AF65-F5344CB8AC3E}">
        <p14:creationId xmlns:p14="http://schemas.microsoft.com/office/powerpoint/2010/main" val="355360680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7CA851-D639-124B-A4C1-B6B1225F3E47}"/>
              </a:ext>
            </a:extLst>
          </p:cNvPr>
          <p:cNvSpPr>
            <a:spLocks noGrp="1"/>
          </p:cNvSpPr>
          <p:nvPr>
            <p:ph type="title"/>
          </p:nvPr>
        </p:nvSpPr>
        <p:spPr/>
        <p:txBody>
          <a:bodyPr/>
          <a:lstStyle/>
          <a:p>
            <a:r>
              <a:rPr lang="en-GB" dirty="0"/>
              <a:t>Top tips</a:t>
            </a:r>
          </a:p>
        </p:txBody>
      </p:sp>
      <p:sp>
        <p:nvSpPr>
          <p:cNvPr id="3" name="Content Placeholder 2">
            <a:extLst>
              <a:ext uri="{FF2B5EF4-FFF2-40B4-BE49-F238E27FC236}">
                <a16:creationId xmlns:a16="http://schemas.microsoft.com/office/drawing/2014/main" id="{CBF57D00-029B-F049-B879-90D5882F1673}"/>
              </a:ext>
            </a:extLst>
          </p:cNvPr>
          <p:cNvSpPr>
            <a:spLocks noGrp="1"/>
          </p:cNvSpPr>
          <p:nvPr>
            <p:ph idx="1"/>
          </p:nvPr>
        </p:nvSpPr>
        <p:spPr>
          <a:xfrm>
            <a:off x="838200" y="1381125"/>
            <a:ext cx="10515600" cy="5111750"/>
          </a:xfrm>
        </p:spPr>
        <p:txBody>
          <a:bodyPr>
            <a:normAutofit fontScale="62500" lnSpcReduction="20000"/>
          </a:bodyPr>
          <a:lstStyle/>
          <a:p>
            <a:pPr marL="0" indent="0">
              <a:buNone/>
            </a:pPr>
            <a:endParaRPr lang="en-GB" dirty="0"/>
          </a:p>
          <a:p>
            <a:r>
              <a:rPr lang="en-GB" dirty="0"/>
              <a:t>Make each of the 6,000 words count!</a:t>
            </a:r>
          </a:p>
          <a:p>
            <a:r>
              <a:rPr lang="en-GB" dirty="0"/>
              <a:t>Provide a synopsis of past research and identify the gap in knowledge that your paper aims to address.</a:t>
            </a:r>
          </a:p>
          <a:p>
            <a:r>
              <a:rPr lang="en-GB" dirty="0"/>
              <a:t>Explain clearly and concisely the design of any technology and learning experience.</a:t>
            </a:r>
          </a:p>
          <a:p>
            <a:r>
              <a:rPr lang="en-GB" dirty="0"/>
              <a:t>Use images as appropriate - screenshots are helpful but do not overuse.</a:t>
            </a:r>
          </a:p>
          <a:p>
            <a:r>
              <a:rPr lang="en-GB" dirty="0"/>
              <a:t>Consider using external links to more details reports or providing further information in an appendix.</a:t>
            </a:r>
          </a:p>
          <a:p>
            <a:r>
              <a:rPr lang="en-GB" dirty="0"/>
              <a:t>Similarly report your research methods, ensuring that the rigour of data collection and analysis are presented. Don’t forget to outline your sampling strategy.</a:t>
            </a:r>
          </a:p>
          <a:p>
            <a:r>
              <a:rPr lang="en-GB" dirty="0"/>
              <a:t>Only include relevant tables and graphs and make sure that these are referred to in the text. Figures can also be very useful.</a:t>
            </a:r>
          </a:p>
          <a:p>
            <a:r>
              <a:rPr lang="en-GB" dirty="0"/>
              <a:t>The results of qualitative data analysis often require more words, so select quotes carefully and consider using diagrams to provide an overview of complex phenomena.</a:t>
            </a:r>
          </a:p>
          <a:p>
            <a:r>
              <a:rPr lang="en-GB" dirty="0"/>
              <a:t>Take the time and words to critically discuss your findings in relation to the existing research and your research aims and questions.</a:t>
            </a:r>
          </a:p>
          <a:p>
            <a:r>
              <a:rPr lang="en-GB" dirty="0"/>
              <a:t>Draw out the implications for practice and/or future research.</a:t>
            </a:r>
          </a:p>
          <a:p>
            <a:r>
              <a:rPr lang="en-GB" dirty="0"/>
              <a:t>Make sure that your conclusion does more than repeat your abstract or introduction.</a:t>
            </a:r>
          </a:p>
          <a:p>
            <a:r>
              <a:rPr lang="en-GB" dirty="0"/>
              <a:t>Explain to your reader why your findings are significant and what your contribution is.</a:t>
            </a:r>
          </a:p>
          <a:p>
            <a:endParaRPr lang="en-GB" dirty="0"/>
          </a:p>
        </p:txBody>
      </p:sp>
    </p:spTree>
    <p:extLst>
      <p:ext uri="{BB962C8B-B14F-4D97-AF65-F5344CB8AC3E}">
        <p14:creationId xmlns:p14="http://schemas.microsoft.com/office/powerpoint/2010/main" val="280704447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A6AEC1-9310-AB4A-8431-53A3AB73A71F}"/>
              </a:ext>
            </a:extLst>
          </p:cNvPr>
          <p:cNvSpPr>
            <a:spLocks noGrp="1"/>
          </p:cNvSpPr>
          <p:nvPr>
            <p:ph type="title"/>
          </p:nvPr>
        </p:nvSpPr>
        <p:spPr/>
        <p:txBody>
          <a:bodyPr>
            <a:normAutofit fontScale="90000"/>
          </a:bodyPr>
          <a:lstStyle/>
          <a:p>
            <a:r>
              <a:rPr lang="en-GB" b="1" dirty="0"/>
              <a:t>Preparing an article reporting your thesis work</a:t>
            </a:r>
            <a:br>
              <a:rPr lang="en-GB" dirty="0"/>
            </a:br>
            <a:endParaRPr lang="en-GB" dirty="0"/>
          </a:p>
        </p:txBody>
      </p:sp>
      <p:sp>
        <p:nvSpPr>
          <p:cNvPr id="3" name="Content Placeholder 2">
            <a:extLst>
              <a:ext uri="{FF2B5EF4-FFF2-40B4-BE49-F238E27FC236}">
                <a16:creationId xmlns:a16="http://schemas.microsoft.com/office/drawing/2014/main" id="{7D67694B-FF22-0F4E-B512-D31929079377}"/>
              </a:ext>
            </a:extLst>
          </p:cNvPr>
          <p:cNvSpPr>
            <a:spLocks noGrp="1"/>
          </p:cNvSpPr>
          <p:nvPr>
            <p:ph idx="1"/>
          </p:nvPr>
        </p:nvSpPr>
        <p:spPr>
          <a:xfrm>
            <a:off x="838200" y="1406524"/>
            <a:ext cx="10515600" cy="5248275"/>
          </a:xfrm>
        </p:spPr>
        <p:txBody>
          <a:bodyPr>
            <a:normAutofit fontScale="92500"/>
          </a:bodyPr>
          <a:lstStyle/>
          <a:p>
            <a:r>
              <a:rPr lang="en-GB" dirty="0"/>
              <a:t>Focus your article carefully; be selective about which elements of the work to include and who will be most interested in them; a superficial summary of an entire thesis is not appropriate and will be rejected!</a:t>
            </a:r>
          </a:p>
          <a:p>
            <a:r>
              <a:rPr lang="en-GB" dirty="0"/>
              <a:t>If there is one main idea/set of findings then concentrate on honing that into article format. Do not try and cover too many areas/issues</a:t>
            </a:r>
          </a:p>
          <a:p>
            <a:r>
              <a:rPr lang="en-GB" dirty="0"/>
              <a:t>Considering preparing more than one article if there is enough material of significant value to the field</a:t>
            </a:r>
          </a:p>
          <a:p>
            <a:r>
              <a:rPr lang="en-GB" dirty="0"/>
              <a:t>Journal articles do not need so much justification of methods as a thesis; writing needs to be very succinct, less detailed, less discursive, more formal</a:t>
            </a:r>
          </a:p>
          <a:p>
            <a:r>
              <a:rPr lang="en-GB" dirty="0"/>
              <a:t>Take the time to read several recently published articles in BJET to learn what makes an article successful (this may include articles which are not in your area of research but use similar methods, for example)</a:t>
            </a:r>
          </a:p>
          <a:p>
            <a:endParaRPr lang="en-GB" dirty="0"/>
          </a:p>
        </p:txBody>
      </p:sp>
    </p:spTree>
    <p:extLst>
      <p:ext uri="{BB962C8B-B14F-4D97-AF65-F5344CB8AC3E}">
        <p14:creationId xmlns:p14="http://schemas.microsoft.com/office/powerpoint/2010/main" val="196519503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09E396-5747-5743-9D12-AC7D18A8C65D}"/>
              </a:ext>
            </a:extLst>
          </p:cNvPr>
          <p:cNvSpPr>
            <a:spLocks noGrp="1"/>
          </p:cNvSpPr>
          <p:nvPr>
            <p:ph type="title"/>
          </p:nvPr>
        </p:nvSpPr>
        <p:spPr/>
        <p:txBody>
          <a:bodyPr/>
          <a:lstStyle/>
          <a:p>
            <a:r>
              <a:rPr lang="en-GB" dirty="0"/>
              <a:t>What else do we do?</a:t>
            </a:r>
          </a:p>
        </p:txBody>
      </p:sp>
      <p:sp>
        <p:nvSpPr>
          <p:cNvPr id="3" name="Content Placeholder 2">
            <a:extLst>
              <a:ext uri="{FF2B5EF4-FFF2-40B4-BE49-F238E27FC236}">
                <a16:creationId xmlns:a16="http://schemas.microsoft.com/office/drawing/2014/main" id="{8FA91B3E-112F-014B-ADE1-2B527A5295E6}"/>
              </a:ext>
            </a:extLst>
          </p:cNvPr>
          <p:cNvSpPr>
            <a:spLocks noGrp="1"/>
          </p:cNvSpPr>
          <p:nvPr>
            <p:ph idx="1"/>
          </p:nvPr>
        </p:nvSpPr>
        <p:spPr>
          <a:xfrm>
            <a:off x="838200" y="1825625"/>
            <a:ext cx="10617200" cy="4667250"/>
          </a:xfrm>
        </p:spPr>
        <p:txBody>
          <a:bodyPr>
            <a:normAutofit fontScale="77500" lnSpcReduction="20000"/>
          </a:bodyPr>
          <a:lstStyle/>
          <a:p>
            <a:r>
              <a:rPr lang="en-GB" b="1" dirty="0"/>
              <a:t>Special Issues</a:t>
            </a:r>
          </a:p>
          <a:p>
            <a:pPr marL="0" indent="0">
              <a:buNone/>
            </a:pPr>
            <a:endParaRPr lang="en-GB" b="1" dirty="0"/>
          </a:p>
          <a:p>
            <a:r>
              <a:rPr lang="en-GB" b="1" dirty="0"/>
              <a:t>BJET Fellowship </a:t>
            </a:r>
          </a:p>
          <a:p>
            <a:endParaRPr lang="en-GB" b="1" dirty="0"/>
          </a:p>
          <a:p>
            <a:r>
              <a:rPr lang="en-GB" b="1" dirty="0"/>
              <a:t>BJET Best EdTech Paper, BERA Conference</a:t>
            </a:r>
          </a:p>
          <a:p>
            <a:pPr lvl="1"/>
            <a:r>
              <a:rPr lang="en-GB" dirty="0" err="1"/>
              <a:t>Danyang</a:t>
            </a:r>
            <a:r>
              <a:rPr lang="en-GB" dirty="0"/>
              <a:t> Zhang, a PhD student at Cambridge, for her presentation "Mobile-based English dictionaries (MBDs) in Chinese EFL learners' incidental English vocabulary learning: Exploring effectiveness learners' use and attitude” (2018)</a:t>
            </a:r>
          </a:p>
          <a:p>
            <a:pPr lvl="1"/>
            <a:endParaRPr lang="en-GB" dirty="0"/>
          </a:p>
          <a:p>
            <a:r>
              <a:rPr lang="en-GB" b="1" dirty="0"/>
              <a:t>BJET Early Careers Toolkit and Support</a:t>
            </a:r>
            <a:r>
              <a:rPr lang="en-GB" dirty="0"/>
              <a:t> (incl. critical friend)</a:t>
            </a:r>
            <a:endParaRPr lang="en-GB" b="1" dirty="0"/>
          </a:p>
          <a:p>
            <a:endParaRPr lang="en-GB" b="1" dirty="0"/>
          </a:p>
          <a:p>
            <a:r>
              <a:rPr lang="en-GB" b="1" dirty="0"/>
              <a:t>BJET App</a:t>
            </a:r>
          </a:p>
          <a:p>
            <a:endParaRPr lang="en-GB" b="1" dirty="0"/>
          </a:p>
          <a:p>
            <a:r>
              <a:rPr lang="en-GB" dirty="0"/>
              <a:t>More details: </a:t>
            </a:r>
            <a:r>
              <a:rPr lang="en-GB" dirty="0">
                <a:hlinkClick r:id="rId2"/>
              </a:rPr>
              <a:t>https://onlinelibrary.wiley.com/journal/14678535</a:t>
            </a:r>
            <a:r>
              <a:rPr lang="en-GB" dirty="0"/>
              <a:t> </a:t>
            </a:r>
          </a:p>
        </p:txBody>
      </p:sp>
    </p:spTree>
    <p:extLst>
      <p:ext uri="{BB962C8B-B14F-4D97-AF65-F5344CB8AC3E}">
        <p14:creationId xmlns:p14="http://schemas.microsoft.com/office/powerpoint/2010/main" val="267446422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A53241-EC61-364C-8FC4-85FCDFC97A84}"/>
              </a:ext>
            </a:extLst>
          </p:cNvPr>
          <p:cNvSpPr>
            <a:spLocks noGrp="1"/>
          </p:cNvSpPr>
          <p:nvPr>
            <p:ph type="title"/>
          </p:nvPr>
        </p:nvSpPr>
        <p:spPr/>
        <p:txBody>
          <a:bodyPr/>
          <a:lstStyle/>
          <a:p>
            <a:r>
              <a:rPr lang="en-GB" dirty="0"/>
              <a:t>Thanks!</a:t>
            </a:r>
          </a:p>
        </p:txBody>
      </p:sp>
      <p:sp>
        <p:nvSpPr>
          <p:cNvPr id="3" name="Content Placeholder 2">
            <a:extLst>
              <a:ext uri="{FF2B5EF4-FFF2-40B4-BE49-F238E27FC236}">
                <a16:creationId xmlns:a16="http://schemas.microsoft.com/office/drawing/2014/main" id="{A0CD0B31-38E6-A742-A107-A10089C6FFFF}"/>
              </a:ext>
            </a:extLst>
          </p:cNvPr>
          <p:cNvSpPr>
            <a:spLocks noGrp="1"/>
          </p:cNvSpPr>
          <p:nvPr>
            <p:ph idx="1"/>
          </p:nvPr>
        </p:nvSpPr>
        <p:spPr/>
        <p:txBody>
          <a:bodyPr/>
          <a:lstStyle/>
          <a:p>
            <a:r>
              <a:rPr lang="en-GB" dirty="0"/>
              <a:t>@</a:t>
            </a:r>
            <a:r>
              <a:rPr lang="en-GB" dirty="0" err="1"/>
              <a:t>BJETEds</a:t>
            </a:r>
            <a:endParaRPr lang="en-GB" dirty="0"/>
          </a:p>
          <a:p>
            <a:endParaRPr lang="en-GB" dirty="0"/>
          </a:p>
          <a:p>
            <a:r>
              <a:rPr lang="en-GB" dirty="0"/>
              <a:t>@</a:t>
            </a:r>
            <a:r>
              <a:rPr lang="en-GB" dirty="0" err="1"/>
              <a:t>nwin</a:t>
            </a:r>
            <a:endParaRPr lang="en-GB" dirty="0"/>
          </a:p>
          <a:p>
            <a:endParaRPr lang="en-GB" dirty="0"/>
          </a:p>
          <a:p>
            <a:r>
              <a:rPr lang="en-GB" dirty="0">
                <a:hlinkClick r:id="rId2"/>
              </a:rPr>
              <a:t>niall.winters@education.ox.ac.uk</a:t>
            </a:r>
            <a:r>
              <a:rPr lang="en-GB" dirty="0"/>
              <a:t> </a:t>
            </a:r>
          </a:p>
        </p:txBody>
      </p:sp>
    </p:spTree>
    <p:extLst>
      <p:ext uri="{BB962C8B-B14F-4D97-AF65-F5344CB8AC3E}">
        <p14:creationId xmlns:p14="http://schemas.microsoft.com/office/powerpoint/2010/main" val="24564431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D6A79176-8B92-8041-9A8D-F2D42CF473CC}"/>
              </a:ext>
            </a:extLst>
          </p:cNvPr>
          <p:cNvPicPr>
            <a:picLocks noChangeAspect="1"/>
          </p:cNvPicPr>
          <p:nvPr/>
        </p:nvPicPr>
        <p:blipFill>
          <a:blip r:embed="rId2"/>
          <a:stretch>
            <a:fillRect/>
          </a:stretch>
        </p:blipFill>
        <p:spPr>
          <a:xfrm>
            <a:off x="32497" y="152400"/>
            <a:ext cx="12101695" cy="6038850"/>
          </a:xfrm>
          <a:prstGeom prst="rect">
            <a:avLst/>
          </a:prstGeom>
        </p:spPr>
      </p:pic>
      <p:sp>
        <p:nvSpPr>
          <p:cNvPr id="6" name="TextBox 5">
            <a:extLst>
              <a:ext uri="{FF2B5EF4-FFF2-40B4-BE49-F238E27FC236}">
                <a16:creationId xmlns:a16="http://schemas.microsoft.com/office/drawing/2014/main" id="{4D97DDBA-CCC0-4444-A70A-CC526BF34406}"/>
              </a:ext>
            </a:extLst>
          </p:cNvPr>
          <p:cNvSpPr txBox="1"/>
          <p:nvPr/>
        </p:nvSpPr>
        <p:spPr>
          <a:xfrm>
            <a:off x="8191500" y="6343650"/>
            <a:ext cx="4000500" cy="381000"/>
          </a:xfrm>
          <a:prstGeom prst="rect">
            <a:avLst/>
          </a:prstGeom>
          <a:noFill/>
        </p:spPr>
        <p:txBody>
          <a:bodyPr wrap="square" rtlCol="0">
            <a:spAutoFit/>
          </a:bodyPr>
          <a:lstStyle/>
          <a:p>
            <a:r>
              <a:rPr lang="en-GB" dirty="0"/>
              <a:t>Image Credit: BJET team and Neil Selwyn</a:t>
            </a:r>
          </a:p>
        </p:txBody>
      </p:sp>
    </p:spTree>
    <p:extLst>
      <p:ext uri="{BB962C8B-B14F-4D97-AF65-F5344CB8AC3E}">
        <p14:creationId xmlns:p14="http://schemas.microsoft.com/office/powerpoint/2010/main" val="5371275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4"/>
          </p:nvPr>
        </p:nvSpPr>
        <p:spPr>
          <a:xfrm>
            <a:off x="914400" y="1115567"/>
            <a:ext cx="10223500" cy="5146217"/>
          </a:xfrm>
        </p:spPr>
        <p:txBody>
          <a:bodyPr anchor="t">
            <a:normAutofit lnSpcReduction="10000"/>
          </a:bodyPr>
          <a:lstStyle/>
          <a:p>
            <a:pPr marL="0" indent="0">
              <a:buNone/>
            </a:pPr>
            <a:r>
              <a:rPr lang="en-GB" sz="1400" dirty="0">
                <a:latin typeface="Open Sans" panose="020B0606030504020204" pitchFamily="34" charset="0"/>
                <a:ea typeface="Open Sans" panose="020B0606030504020204" pitchFamily="34" charset="0"/>
                <a:cs typeface="Open Sans" panose="020B0606030504020204" pitchFamily="34" charset="0"/>
              </a:rPr>
              <a:t>BJET publishes theoretical perspectives, methodological developments and high quality empirical research that demonstrate whether and how educational technology leads to improvements in formal and non-formal education at all levels, from early years through to higher, technical and vocational education, professional development and corporate training. </a:t>
            </a:r>
          </a:p>
          <a:p>
            <a:r>
              <a:rPr lang="en-GB" sz="1400" dirty="0">
                <a:latin typeface="Open Sans" panose="020B0606030504020204" pitchFamily="34" charset="0"/>
                <a:ea typeface="Open Sans" panose="020B0606030504020204" pitchFamily="34" charset="0"/>
                <a:cs typeface="Open Sans" panose="020B0606030504020204" pitchFamily="34" charset="0"/>
              </a:rPr>
              <a:t>6,000 words</a:t>
            </a:r>
          </a:p>
          <a:p>
            <a:r>
              <a:rPr lang="en-GB" sz="1400" dirty="0">
                <a:latin typeface="Open Sans" panose="020B0606030504020204" pitchFamily="34" charset="0"/>
                <a:ea typeface="Open Sans" panose="020B0606030504020204" pitchFamily="34" charset="0"/>
                <a:cs typeface="Open Sans" panose="020B0606030504020204" pitchFamily="34" charset="0"/>
              </a:rPr>
              <a:t>69% of papers submitted are sent to review (of these 70% are then rejected)</a:t>
            </a:r>
          </a:p>
          <a:p>
            <a:r>
              <a:rPr lang="en-GB" sz="1400" b="1" dirty="0">
                <a:latin typeface="Open Sans" panose="020B0606030504020204" pitchFamily="34" charset="0"/>
                <a:ea typeface="Open Sans" panose="020B0606030504020204" pitchFamily="34" charset="0"/>
                <a:cs typeface="Open Sans" panose="020B0606030504020204" pitchFamily="34" charset="0"/>
              </a:rPr>
              <a:t>Overall acceptance rate 13% </a:t>
            </a:r>
          </a:p>
          <a:p>
            <a:r>
              <a:rPr lang="en-US" sz="1400" dirty="0">
                <a:latin typeface="Open Sans" panose="020B0606030504020204" pitchFamily="34" charset="0"/>
                <a:ea typeface="Open Sans" panose="020B0606030504020204" pitchFamily="34" charset="0"/>
                <a:cs typeface="Open Sans" panose="020B0606030504020204" pitchFamily="34" charset="0"/>
              </a:rPr>
              <a:t>Median time to initial decision 19 days</a:t>
            </a:r>
          </a:p>
          <a:p>
            <a:r>
              <a:rPr lang="en-US" sz="1400" dirty="0">
                <a:latin typeface="Open Sans" panose="020B0606030504020204" pitchFamily="34" charset="0"/>
                <a:ea typeface="Open Sans" panose="020B0606030504020204" pitchFamily="34" charset="0"/>
                <a:cs typeface="Open Sans" panose="020B0606030504020204" pitchFamily="34" charset="0"/>
              </a:rPr>
              <a:t>Median time for decision on revised manuscripts 17 days</a:t>
            </a:r>
          </a:p>
          <a:p>
            <a:r>
              <a:rPr lang="en-US" sz="1400" b="1" dirty="0">
                <a:latin typeface="Open Sans" panose="020B0606030504020204" pitchFamily="34" charset="0"/>
                <a:ea typeface="Open Sans" panose="020B0606030504020204" pitchFamily="34" charset="0"/>
                <a:cs typeface="Open Sans" panose="020B0606030504020204" pitchFamily="34" charset="0"/>
              </a:rPr>
              <a:t>Median time to acceptance 6-7 months</a:t>
            </a:r>
          </a:p>
          <a:p>
            <a:r>
              <a:rPr lang="en-GB" sz="1400" dirty="0">
                <a:latin typeface="Open Sans" panose="020B0606030504020204" pitchFamily="34" charset="0"/>
                <a:ea typeface="Open Sans" panose="020B0606030504020204" pitchFamily="34" charset="0"/>
                <a:cs typeface="Open Sans" panose="020B0606030504020204" pitchFamily="34" charset="0"/>
              </a:rPr>
              <a:t>Impact Factor 2.729 </a:t>
            </a:r>
          </a:p>
          <a:p>
            <a:endParaRPr lang="en-US" sz="1400" b="1" dirty="0">
              <a:latin typeface="Open Sans" panose="020B0606030504020204" pitchFamily="34" charset="0"/>
              <a:ea typeface="Open Sans" panose="020B0606030504020204" pitchFamily="34" charset="0"/>
              <a:cs typeface="Open Sans" panose="020B0606030504020204" pitchFamily="34" charset="0"/>
            </a:endParaRPr>
          </a:p>
        </p:txBody>
      </p:sp>
      <p:sp>
        <p:nvSpPr>
          <p:cNvPr id="4" name="Text Placeholder 3"/>
          <p:cNvSpPr>
            <a:spLocks noGrp="1"/>
          </p:cNvSpPr>
          <p:nvPr>
            <p:ph type="body" sz="quarter" idx="13"/>
          </p:nvPr>
        </p:nvSpPr>
        <p:spPr>
          <a:xfrm>
            <a:off x="502074" y="365488"/>
            <a:ext cx="9756648" cy="750080"/>
          </a:xfrm>
        </p:spPr>
        <p:txBody>
          <a:bodyPr>
            <a:normAutofit/>
          </a:bodyPr>
          <a:lstStyle/>
          <a:p>
            <a:r>
              <a:rPr lang="en-US" sz="3200" b="1" dirty="0"/>
              <a:t>British Journal of Educational Technology (BJET) </a:t>
            </a:r>
          </a:p>
        </p:txBody>
      </p:sp>
      <p:pic>
        <p:nvPicPr>
          <p:cNvPr id="7" name="Picture 6">
            <a:extLst>
              <a:ext uri="{FF2B5EF4-FFF2-40B4-BE49-F238E27FC236}">
                <a16:creationId xmlns:a16="http://schemas.microsoft.com/office/drawing/2014/main" id="{5DBA042D-584E-4639-9FC5-06B83DA3EB3E}"/>
              </a:ext>
            </a:extLst>
          </p:cNvPr>
          <p:cNvPicPr>
            <a:picLocks noChangeAspect="1"/>
          </p:cNvPicPr>
          <p:nvPr/>
        </p:nvPicPr>
        <p:blipFill rotWithShape="1">
          <a:blip r:embed="rId2">
            <a:extLst>
              <a:ext uri="{BEBA8EAE-BF5A-486C-A8C5-ECC9F3942E4B}">
                <a14:imgProps xmlns:a14="http://schemas.microsoft.com/office/drawing/2010/main">
                  <a14:imgLayer r:embed="rId3">
                    <a14:imgEffect>
                      <a14:sharpenSoften amount="25000"/>
                    </a14:imgEffect>
                  </a14:imgLayer>
                </a14:imgProps>
              </a:ext>
            </a:extLst>
          </a:blip>
          <a:srcRect t="38978"/>
          <a:stretch/>
        </p:blipFill>
        <p:spPr>
          <a:xfrm>
            <a:off x="502074" y="6261785"/>
            <a:ext cx="1751661" cy="403032"/>
          </a:xfrm>
          <a:prstGeom prst="rect">
            <a:avLst/>
          </a:prstGeom>
        </p:spPr>
      </p:pic>
      <p:pic>
        <p:nvPicPr>
          <p:cNvPr id="8" name="Picture 7">
            <a:extLst>
              <a:ext uri="{FF2B5EF4-FFF2-40B4-BE49-F238E27FC236}">
                <a16:creationId xmlns:a16="http://schemas.microsoft.com/office/drawing/2014/main" id="{38616717-F820-4EFF-9002-8CEEABC5359B}"/>
              </a:ext>
            </a:extLst>
          </p:cNvPr>
          <p:cNvPicPr>
            <a:picLocks noChangeAspect="1"/>
          </p:cNvPicPr>
          <p:nvPr/>
        </p:nvPicPr>
        <p:blipFill>
          <a:blip r:embed="rId4"/>
          <a:stretch>
            <a:fillRect/>
          </a:stretch>
        </p:blipFill>
        <p:spPr>
          <a:xfrm>
            <a:off x="7826469" y="2782543"/>
            <a:ext cx="3070739" cy="1624110"/>
          </a:xfrm>
          <a:prstGeom prst="rect">
            <a:avLst/>
          </a:prstGeom>
          <a:effectLst>
            <a:outerShdw blurRad="50800" dist="38100" dir="2700000" algn="tl" rotWithShape="0">
              <a:prstClr val="black">
                <a:alpha val="40000"/>
              </a:prstClr>
            </a:outerShdw>
          </a:effectLst>
        </p:spPr>
      </p:pic>
      <p:pic>
        <p:nvPicPr>
          <p:cNvPr id="5" name="Picture 4">
            <a:extLst>
              <a:ext uri="{FF2B5EF4-FFF2-40B4-BE49-F238E27FC236}">
                <a16:creationId xmlns:a16="http://schemas.microsoft.com/office/drawing/2014/main" id="{FD74405E-BC15-48EE-99A2-82B04CF80510}"/>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222965" y="3694927"/>
            <a:ext cx="1481355" cy="195579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9" name="TextBox 8">
            <a:extLst>
              <a:ext uri="{FF2B5EF4-FFF2-40B4-BE49-F238E27FC236}">
                <a16:creationId xmlns:a16="http://schemas.microsoft.com/office/drawing/2014/main" id="{ECD7DF63-BB2B-4D38-A0B8-692574BDEAD3}"/>
              </a:ext>
            </a:extLst>
          </p:cNvPr>
          <p:cNvSpPr txBox="1"/>
          <p:nvPr/>
        </p:nvSpPr>
        <p:spPr>
          <a:xfrm>
            <a:off x="10548234" y="5664154"/>
            <a:ext cx="1156086" cy="338554"/>
          </a:xfrm>
          <a:prstGeom prst="rect">
            <a:avLst/>
          </a:prstGeom>
          <a:noFill/>
        </p:spPr>
        <p:txBody>
          <a:bodyPr wrap="none" rtlCol="0">
            <a:spAutoFit/>
          </a:bodyPr>
          <a:lstStyle/>
          <a:p>
            <a:r>
              <a:rPr lang="en-GB" sz="1600" b="1" dirty="0">
                <a:latin typeface="Open Sans" panose="020B0606030504020204" pitchFamily="34" charset="0"/>
                <a:ea typeface="Open Sans" panose="020B0606030504020204" pitchFamily="34" charset="0"/>
                <a:cs typeface="Open Sans" panose="020B0606030504020204" pitchFamily="34" charset="0"/>
              </a:rPr>
              <a:t>@</a:t>
            </a:r>
            <a:r>
              <a:rPr lang="en-GB" sz="1600" b="1" dirty="0" err="1">
                <a:latin typeface="Open Sans" panose="020B0606030504020204" pitchFamily="34" charset="0"/>
                <a:ea typeface="Open Sans" panose="020B0606030504020204" pitchFamily="34" charset="0"/>
                <a:cs typeface="Open Sans" panose="020B0606030504020204" pitchFamily="34" charset="0"/>
              </a:rPr>
              <a:t>BJETEds</a:t>
            </a:r>
            <a:endParaRPr lang="en-GB" sz="1600" b="1" dirty="0">
              <a:latin typeface="Open Sans" panose="020B0606030504020204" pitchFamily="34" charset="0"/>
              <a:ea typeface="Open Sans" panose="020B0606030504020204" pitchFamily="34" charset="0"/>
              <a:cs typeface="Open Sans" panose="020B0606030504020204" pitchFamily="34" charset="0"/>
            </a:endParaRPr>
          </a:p>
        </p:txBody>
      </p:sp>
      <p:pic>
        <p:nvPicPr>
          <p:cNvPr id="11" name="Picture 10">
            <a:extLst>
              <a:ext uri="{FF2B5EF4-FFF2-40B4-BE49-F238E27FC236}">
                <a16:creationId xmlns:a16="http://schemas.microsoft.com/office/drawing/2014/main" id="{74985C3D-27AD-494F-B514-8D483A858631}"/>
              </a:ext>
            </a:extLst>
          </p:cNvPr>
          <p:cNvPicPr>
            <a:picLocks noChangeAspect="1"/>
          </p:cNvPicPr>
          <p:nvPr/>
        </p:nvPicPr>
        <p:blipFill>
          <a:blip r:embed="rId6"/>
          <a:stretch>
            <a:fillRect/>
          </a:stretch>
        </p:blipFill>
        <p:spPr>
          <a:xfrm>
            <a:off x="10224627" y="5673783"/>
            <a:ext cx="391426" cy="391426"/>
          </a:xfrm>
          <a:prstGeom prst="rect">
            <a:avLst/>
          </a:prstGeom>
        </p:spPr>
      </p:pic>
    </p:spTree>
    <p:extLst>
      <p:ext uri="{BB962C8B-B14F-4D97-AF65-F5344CB8AC3E}">
        <p14:creationId xmlns:p14="http://schemas.microsoft.com/office/powerpoint/2010/main" val="30243128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24B2FF-1AFD-EC42-B679-ED07464F5EDB}"/>
              </a:ext>
            </a:extLst>
          </p:cNvPr>
          <p:cNvSpPr>
            <a:spLocks noGrp="1"/>
          </p:cNvSpPr>
          <p:nvPr>
            <p:ph type="title"/>
          </p:nvPr>
        </p:nvSpPr>
        <p:spPr>
          <a:xfrm>
            <a:off x="546100" y="197271"/>
            <a:ext cx="10515600" cy="1325563"/>
          </a:xfrm>
        </p:spPr>
        <p:txBody>
          <a:bodyPr/>
          <a:lstStyle/>
          <a:p>
            <a:r>
              <a:rPr lang="en-GB" b="1" dirty="0"/>
              <a:t>BJET: How to get published?</a:t>
            </a:r>
          </a:p>
        </p:txBody>
      </p:sp>
      <p:sp>
        <p:nvSpPr>
          <p:cNvPr id="3" name="Content Placeholder 2">
            <a:extLst>
              <a:ext uri="{FF2B5EF4-FFF2-40B4-BE49-F238E27FC236}">
                <a16:creationId xmlns:a16="http://schemas.microsoft.com/office/drawing/2014/main" id="{34D79253-DEBC-5A4D-833E-9259CC6CF617}"/>
              </a:ext>
            </a:extLst>
          </p:cNvPr>
          <p:cNvSpPr>
            <a:spLocks noGrp="1"/>
          </p:cNvSpPr>
          <p:nvPr>
            <p:ph idx="1"/>
          </p:nvPr>
        </p:nvSpPr>
        <p:spPr>
          <a:xfrm>
            <a:off x="546100" y="1522834"/>
            <a:ext cx="11366500" cy="5233566"/>
          </a:xfrm>
        </p:spPr>
        <p:txBody>
          <a:bodyPr>
            <a:normAutofit fontScale="92500" lnSpcReduction="10000"/>
          </a:bodyPr>
          <a:lstStyle/>
          <a:p>
            <a:r>
              <a:rPr lang="en-GB" dirty="0"/>
              <a:t>Papers </a:t>
            </a:r>
            <a:r>
              <a:rPr lang="en-GB" b="1" dirty="0"/>
              <a:t>are selected for publication </a:t>
            </a:r>
            <a:r>
              <a:rPr lang="en-GB" dirty="0"/>
              <a:t>based on the rigour of the research and its potential to make a substantive and original contribution to the field, with explicit reference to international significance.</a:t>
            </a:r>
          </a:p>
          <a:p>
            <a:r>
              <a:rPr lang="en-GB" dirty="0"/>
              <a:t>Empirical papers are expected to report on significant research studies. These may report qualitative, quantitative or mixed methods studies and need to be of a high scholarly quality. </a:t>
            </a:r>
          </a:p>
          <a:p>
            <a:r>
              <a:rPr lang="en-GB" dirty="0"/>
              <a:t>Empirical papers need to include: </a:t>
            </a:r>
          </a:p>
          <a:p>
            <a:pPr lvl="1"/>
            <a:r>
              <a:rPr lang="en-GB" dirty="0"/>
              <a:t>a clear methodology (including information on sampling and analytical process);</a:t>
            </a:r>
          </a:p>
          <a:p>
            <a:pPr lvl="1"/>
            <a:r>
              <a:rPr lang="en-GB" dirty="0"/>
              <a:t>substantive evidence of research outputs, outcomes and impacts (e.g. of the interventions trialled, applied, or adopted). </a:t>
            </a:r>
          </a:p>
          <a:p>
            <a:r>
              <a:rPr lang="en-GB" dirty="0"/>
              <a:t>Theoretical, methodological and review articles should be critical, present a novel perspective and make an original contribution.</a:t>
            </a:r>
          </a:p>
          <a:p>
            <a:r>
              <a:rPr lang="en-GB" dirty="0"/>
              <a:t>BJET does </a:t>
            </a:r>
            <a:r>
              <a:rPr lang="en-GB" b="1" dirty="0"/>
              <a:t>not</a:t>
            </a:r>
            <a:r>
              <a:rPr lang="en-GB" dirty="0"/>
              <a:t> publish purely descriptive papers or those that simply present learners’, teachers’ and other users’ opinions on methods, materials or tech. </a:t>
            </a:r>
          </a:p>
        </p:txBody>
      </p:sp>
    </p:spTree>
    <p:extLst>
      <p:ext uri="{BB962C8B-B14F-4D97-AF65-F5344CB8AC3E}">
        <p14:creationId xmlns:p14="http://schemas.microsoft.com/office/powerpoint/2010/main" val="21503410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030796" y="1792031"/>
            <a:ext cx="8771572" cy="769441"/>
          </a:xfrm>
          <a:prstGeom prst="rect">
            <a:avLst/>
          </a:prstGeom>
          <a:noFill/>
        </p:spPr>
        <p:txBody>
          <a:bodyPr wrap="square" rtlCol="0">
            <a:spAutoFit/>
          </a:bodyPr>
          <a:lstStyle/>
          <a:p>
            <a:endParaRPr lang="en-US" sz="2200" dirty="0">
              <a:solidFill>
                <a:srgbClr val="06F1F0"/>
              </a:solidFill>
            </a:endParaRPr>
          </a:p>
          <a:p>
            <a:endParaRPr lang="en-GB" sz="2200" dirty="0">
              <a:solidFill>
                <a:srgbClr val="06F1F0"/>
              </a:solidFill>
            </a:endParaRPr>
          </a:p>
        </p:txBody>
      </p:sp>
      <p:sp>
        <p:nvSpPr>
          <p:cNvPr id="7" name="Rectangle 6"/>
          <p:cNvSpPr/>
          <p:nvPr/>
        </p:nvSpPr>
        <p:spPr>
          <a:xfrm>
            <a:off x="2361829" y="308961"/>
            <a:ext cx="7557592" cy="615553"/>
          </a:xfrm>
          <a:prstGeom prst="rect">
            <a:avLst/>
          </a:prstGeom>
        </p:spPr>
        <p:txBody>
          <a:bodyPr wrap="square">
            <a:spAutoFit/>
          </a:bodyPr>
          <a:lstStyle/>
          <a:p>
            <a:r>
              <a:rPr lang="en-US" sz="3400" dirty="0">
                <a:solidFill>
                  <a:srgbClr val="00B0F0"/>
                </a:solidFill>
              </a:rPr>
              <a:t> </a:t>
            </a:r>
            <a:endParaRPr lang="en-GB" sz="3400" dirty="0">
              <a:solidFill>
                <a:srgbClr val="00B0F0"/>
              </a:solidFill>
            </a:endParaRPr>
          </a:p>
        </p:txBody>
      </p:sp>
      <p:sp>
        <p:nvSpPr>
          <p:cNvPr id="6" name="Rectangle 5"/>
          <p:cNvSpPr/>
          <p:nvPr/>
        </p:nvSpPr>
        <p:spPr>
          <a:xfrm>
            <a:off x="593988" y="623874"/>
            <a:ext cx="8086715" cy="707886"/>
          </a:xfrm>
          <a:prstGeom prst="rect">
            <a:avLst/>
          </a:prstGeom>
        </p:spPr>
        <p:txBody>
          <a:bodyPr wrap="square">
            <a:spAutoFit/>
          </a:bodyPr>
          <a:lstStyle/>
          <a:p>
            <a:r>
              <a:rPr lang="en-US" sz="4000" dirty="0"/>
              <a:t>“So what?”</a:t>
            </a:r>
          </a:p>
        </p:txBody>
      </p:sp>
      <p:sp>
        <p:nvSpPr>
          <p:cNvPr id="3" name="Content Placeholder 2">
            <a:extLst>
              <a:ext uri="{FF2B5EF4-FFF2-40B4-BE49-F238E27FC236}">
                <a16:creationId xmlns:a16="http://schemas.microsoft.com/office/drawing/2014/main" id="{3291347F-4A66-0D42-8068-E243B887B768}"/>
              </a:ext>
            </a:extLst>
          </p:cNvPr>
          <p:cNvSpPr>
            <a:spLocks noGrp="1"/>
          </p:cNvSpPr>
          <p:nvPr>
            <p:ph idx="1"/>
          </p:nvPr>
        </p:nvSpPr>
        <p:spPr>
          <a:xfrm>
            <a:off x="740292" y="1882788"/>
            <a:ext cx="10515600" cy="4351338"/>
          </a:xfrm>
        </p:spPr>
        <p:txBody>
          <a:bodyPr/>
          <a:lstStyle/>
          <a:p>
            <a:pPr marL="342900" indent="-342900"/>
            <a:r>
              <a:rPr lang="en-US" dirty="0"/>
              <a:t>Is the research </a:t>
            </a:r>
            <a:r>
              <a:rPr lang="en-US" i="1" dirty="0"/>
              <a:t>innovative</a:t>
            </a:r>
            <a:r>
              <a:rPr lang="en-US" dirty="0"/>
              <a:t> or at least </a:t>
            </a:r>
            <a:r>
              <a:rPr lang="en-US" i="1" dirty="0"/>
              <a:t>original</a:t>
            </a:r>
            <a:r>
              <a:rPr lang="en-US" dirty="0"/>
              <a:t>? </a:t>
            </a:r>
          </a:p>
          <a:p>
            <a:pPr marL="342900" indent="-342900"/>
            <a:endParaRPr lang="en-US" dirty="0"/>
          </a:p>
          <a:p>
            <a:pPr marL="342900" indent="-342900"/>
            <a:r>
              <a:rPr lang="en-US" dirty="0"/>
              <a:t>What is the </a:t>
            </a:r>
            <a:r>
              <a:rPr lang="en-US" i="1" dirty="0"/>
              <a:t>significance</a:t>
            </a:r>
            <a:r>
              <a:rPr lang="en-US" b="1" dirty="0"/>
              <a:t> </a:t>
            </a:r>
            <a:r>
              <a:rPr lang="en-US" dirty="0"/>
              <a:t>and</a:t>
            </a:r>
            <a:r>
              <a:rPr lang="en-US" b="1" dirty="0"/>
              <a:t> </a:t>
            </a:r>
            <a:r>
              <a:rPr lang="en-US" dirty="0"/>
              <a:t>contribution to existing knowledge? </a:t>
            </a:r>
          </a:p>
          <a:p>
            <a:pPr marL="800100" lvl="1" indent="-342900"/>
            <a:r>
              <a:rPr lang="en-US" dirty="0"/>
              <a:t>Theory? Methodology? Empirical data? </a:t>
            </a:r>
          </a:p>
          <a:p>
            <a:endParaRPr lang="en-GB" dirty="0"/>
          </a:p>
        </p:txBody>
      </p:sp>
    </p:spTree>
    <p:extLst>
      <p:ext uri="{BB962C8B-B14F-4D97-AF65-F5344CB8AC3E}">
        <p14:creationId xmlns:p14="http://schemas.microsoft.com/office/powerpoint/2010/main" val="5655666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7AE23F-797C-B94B-966B-5923C22E0EC6}"/>
              </a:ext>
            </a:extLst>
          </p:cNvPr>
          <p:cNvSpPr>
            <a:spLocks noGrp="1"/>
          </p:cNvSpPr>
          <p:nvPr>
            <p:ph type="title"/>
          </p:nvPr>
        </p:nvSpPr>
        <p:spPr/>
        <p:txBody>
          <a:bodyPr/>
          <a:lstStyle/>
          <a:p>
            <a:r>
              <a:rPr lang="en-GB" dirty="0"/>
              <a:t>Themes</a:t>
            </a:r>
          </a:p>
        </p:txBody>
      </p:sp>
      <p:sp>
        <p:nvSpPr>
          <p:cNvPr id="3" name="Content Placeholder 2">
            <a:extLst>
              <a:ext uri="{FF2B5EF4-FFF2-40B4-BE49-F238E27FC236}">
                <a16:creationId xmlns:a16="http://schemas.microsoft.com/office/drawing/2014/main" id="{0ACA449D-5FE6-1946-BD99-A4E570EFCDCC}"/>
              </a:ext>
            </a:extLst>
          </p:cNvPr>
          <p:cNvSpPr>
            <a:spLocks noGrp="1"/>
          </p:cNvSpPr>
          <p:nvPr>
            <p:ph idx="1"/>
          </p:nvPr>
        </p:nvSpPr>
        <p:spPr>
          <a:xfrm>
            <a:off x="838200" y="1482724"/>
            <a:ext cx="10515600" cy="5210175"/>
          </a:xfrm>
        </p:spPr>
        <p:txBody>
          <a:bodyPr>
            <a:normAutofit fontScale="77500" lnSpcReduction="20000"/>
          </a:bodyPr>
          <a:lstStyle/>
          <a:p>
            <a:r>
              <a:rPr lang="en-GB" b="1" dirty="0"/>
              <a:t>Internationalisation</a:t>
            </a:r>
            <a:r>
              <a:rPr lang="en-GB" dirty="0"/>
              <a:t>: BJET has always sought the best work from across the world, with a strong focus on the application of learning technologies to practice across different cultural contexts, enriched by developing understandings of how learning theories and pedagogical practices are influenced by national systems of education. </a:t>
            </a:r>
          </a:p>
          <a:p>
            <a:r>
              <a:rPr lang="en-GB" b="1" dirty="0"/>
              <a:t>Inclusiveness</a:t>
            </a:r>
            <a:r>
              <a:rPr lang="en-GB" dirty="0"/>
              <a:t>: BJET has a strong focus on inclusive technologies. This covers technologies for those with disabilities, and includes increasing understandings of their practice with learning technologies, and how inclusion can be extended not only from use but also to design. The theme of inclusion has a strong commitment to “non-traditional” learners, in particular exploring the role of technology in addressing social exclusion and marginalisation both nationally and internationally, including the unintended structural inequalities of technology resulting from power differences and gender inequity. Inclusion will also be interpreted broadly to include studies that aim to improve equity of participation of all learners in educational activities through technology use.</a:t>
            </a:r>
          </a:p>
          <a:p>
            <a:r>
              <a:rPr lang="en-GB" b="1" dirty="0"/>
              <a:t>Innovation</a:t>
            </a:r>
            <a:r>
              <a:rPr lang="en-GB" dirty="0"/>
              <a:t>: BJET has always maintained a strong focus on technologies and their use for learning across formal and informal contexts, including exploration of the relationship between pedagogical practice and technological innovation. Innovation will extend to engagement with emerging theories and a wider range of theory in general, in exploring and analysing uses of technology and the factors that influence its adoption and scalability.</a:t>
            </a:r>
          </a:p>
        </p:txBody>
      </p:sp>
    </p:spTree>
    <p:extLst>
      <p:ext uri="{BB962C8B-B14F-4D97-AF65-F5344CB8AC3E}">
        <p14:creationId xmlns:p14="http://schemas.microsoft.com/office/powerpoint/2010/main" val="40322896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E441A8-F522-BE4C-8D44-B9D849368877}"/>
              </a:ext>
            </a:extLst>
          </p:cNvPr>
          <p:cNvSpPr>
            <a:spLocks noGrp="1"/>
          </p:cNvSpPr>
          <p:nvPr>
            <p:ph type="title"/>
          </p:nvPr>
        </p:nvSpPr>
        <p:spPr>
          <a:xfrm>
            <a:off x="426077" y="195261"/>
            <a:ext cx="10515600" cy="1325563"/>
          </a:xfrm>
        </p:spPr>
        <p:txBody>
          <a:bodyPr/>
          <a:lstStyle/>
          <a:p>
            <a:r>
              <a:rPr lang="en-GB" dirty="0"/>
              <a:t>What we are looking for</a:t>
            </a:r>
          </a:p>
        </p:txBody>
      </p:sp>
      <p:sp>
        <p:nvSpPr>
          <p:cNvPr id="3" name="Content Placeholder 2">
            <a:extLst>
              <a:ext uri="{FF2B5EF4-FFF2-40B4-BE49-F238E27FC236}">
                <a16:creationId xmlns:a16="http://schemas.microsoft.com/office/drawing/2014/main" id="{0FEB6E51-6295-3D46-AF76-2109F6F0B32B}"/>
              </a:ext>
            </a:extLst>
          </p:cNvPr>
          <p:cNvSpPr>
            <a:spLocks noGrp="1"/>
          </p:cNvSpPr>
          <p:nvPr>
            <p:ph idx="1"/>
          </p:nvPr>
        </p:nvSpPr>
        <p:spPr>
          <a:xfrm>
            <a:off x="838200" y="1301883"/>
            <a:ext cx="10515600" cy="5248276"/>
          </a:xfrm>
        </p:spPr>
        <p:txBody>
          <a:bodyPr>
            <a:normAutofit fontScale="62500" lnSpcReduction="20000"/>
          </a:bodyPr>
          <a:lstStyle/>
          <a:p>
            <a:r>
              <a:rPr lang="en-GB" sz="3300" dirty="0"/>
              <a:t>Since researchers, policymakers and practitioners need to know how the possibilities of educational technology can be maximised and problems of adoption and sustainability minimised, BJET particularly welcomes such submissions as:</a:t>
            </a:r>
          </a:p>
          <a:p>
            <a:pPr lvl="1"/>
            <a:r>
              <a:rPr lang="en-GB" sz="2900" dirty="0"/>
              <a:t>Multi-site, multi-perspective studies by teams of researchers testing promising approaches and fostering further developments;</a:t>
            </a:r>
          </a:p>
          <a:p>
            <a:pPr lvl="1"/>
            <a:r>
              <a:rPr lang="en-GB" sz="2900" dirty="0"/>
              <a:t>Longitudinal studies that evidence the benefits of educational technology innovations to systems and institutions;</a:t>
            </a:r>
          </a:p>
          <a:p>
            <a:pPr lvl="1"/>
            <a:r>
              <a:rPr lang="en-GB" sz="2900" dirty="0"/>
              <a:t>Reports on educational technology initiatives which met with problems and/or failed to achieve their aims, and the lessons to be learned from these;</a:t>
            </a:r>
          </a:p>
          <a:p>
            <a:pPr lvl="1"/>
            <a:r>
              <a:rPr lang="en-GB" sz="2900" dirty="0"/>
              <a:t>Research studies that confirm, build upon or contradict previous BJET contributions.</a:t>
            </a:r>
          </a:p>
          <a:p>
            <a:r>
              <a:rPr lang="en-GB" sz="3300" b="1" dirty="0"/>
              <a:t>Importantly, reports of experimental work should be analytical, not merely descriptive: reviews of developing fields should be critical, not merely informative; theoretical overviews should contain some original contribution or novel perspective.</a:t>
            </a:r>
            <a:endParaRPr lang="en-GB" sz="3300" dirty="0"/>
          </a:p>
          <a:p>
            <a:r>
              <a:rPr lang="en-GB" sz="3300" dirty="0"/>
              <a:t>We are looking for articles that "</a:t>
            </a:r>
            <a:r>
              <a:rPr lang="en-GB" sz="3300" i="1" dirty="0"/>
              <a:t>take us beyond what we already know</a:t>
            </a:r>
            <a:r>
              <a:rPr lang="en-GB" sz="3300" dirty="0"/>
              <a:t>" A description of an established methodology in a familiar environment needs to have some novel aspect or be spectacularly written, if it is to gain the approval of the reviewers.</a:t>
            </a:r>
          </a:p>
          <a:p>
            <a:r>
              <a:rPr lang="en-GB" sz="3300" dirty="0"/>
              <a:t>Compose </a:t>
            </a:r>
            <a:r>
              <a:rPr lang="en-GB" sz="3300" b="1" dirty="0"/>
              <a:t>practitioner notes</a:t>
            </a:r>
            <a:r>
              <a:rPr lang="en-GB" sz="3300" dirty="0"/>
              <a:t> carefully; the language needs to be accessible to educators who are not necessarily familiar with any of the research literature, and messages need to clearly inform educational practice.</a:t>
            </a:r>
          </a:p>
          <a:p>
            <a:r>
              <a:rPr lang="en-GB" sz="3300" dirty="0"/>
              <a:t>For the full guidelines on how to write for BJET please see the </a:t>
            </a:r>
            <a:r>
              <a:rPr lang="en-GB" sz="3300" b="1" u="sng" dirty="0">
                <a:hlinkClick r:id="rId2"/>
              </a:rPr>
              <a:t>Author Guidelines</a:t>
            </a:r>
            <a:r>
              <a:rPr lang="en-GB" sz="3300" b="1" u="sng" dirty="0"/>
              <a:t> </a:t>
            </a:r>
            <a:endParaRPr lang="en-GB" sz="3300" dirty="0"/>
          </a:p>
        </p:txBody>
      </p:sp>
    </p:spTree>
    <p:extLst>
      <p:ext uri="{BB962C8B-B14F-4D97-AF65-F5344CB8AC3E}">
        <p14:creationId xmlns:p14="http://schemas.microsoft.com/office/powerpoint/2010/main" val="40720353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198052" y="1695103"/>
            <a:ext cx="9165869" cy="2646878"/>
          </a:xfrm>
          <a:prstGeom prst="rect">
            <a:avLst/>
          </a:prstGeom>
          <a:noFill/>
        </p:spPr>
        <p:txBody>
          <a:bodyPr wrap="square" rtlCol="0">
            <a:spAutoFit/>
          </a:bodyPr>
          <a:lstStyle/>
          <a:p>
            <a:endParaRPr lang="en-US" sz="2400" dirty="0"/>
          </a:p>
          <a:p>
            <a:pPr marL="342900" indent="-342900">
              <a:buFont typeface="Arial" panose="020B0604020202020204" pitchFamily="34" charset="0"/>
              <a:buChar char="•"/>
            </a:pPr>
            <a:r>
              <a:rPr lang="en-US" sz="2400" dirty="0"/>
              <a:t>Has the innovation been </a:t>
            </a:r>
            <a:r>
              <a:rPr lang="en-US" sz="2400" i="1" dirty="0"/>
              <a:t>tested</a:t>
            </a:r>
            <a:r>
              <a:rPr lang="en-US" sz="2400" dirty="0"/>
              <a:t> with real users? </a:t>
            </a:r>
          </a:p>
          <a:p>
            <a:pPr marL="342900" indent="-342900">
              <a:buFont typeface="Arial" panose="020B0604020202020204" pitchFamily="34" charset="0"/>
              <a:buChar char="•"/>
            </a:pPr>
            <a:endParaRPr lang="en-US" sz="2400" dirty="0"/>
          </a:p>
          <a:p>
            <a:pPr marL="342900" indent="-342900">
              <a:buFont typeface="Arial" panose="020B0604020202020204" pitchFamily="34" charset="0"/>
              <a:buChar char="•"/>
            </a:pPr>
            <a:r>
              <a:rPr lang="en-US" sz="2400" dirty="0"/>
              <a:t>Are there convincing </a:t>
            </a:r>
            <a:r>
              <a:rPr lang="en-US" sz="2400" i="1" dirty="0"/>
              <a:t>learning outcomes?</a:t>
            </a:r>
          </a:p>
          <a:p>
            <a:pPr marL="342900" indent="-342900">
              <a:buFont typeface="Arial" panose="020B0604020202020204" pitchFamily="34" charset="0"/>
              <a:buChar char="•"/>
            </a:pPr>
            <a:endParaRPr lang="en-US" sz="2400" dirty="0"/>
          </a:p>
          <a:p>
            <a:pPr marL="342900" indent="-342900">
              <a:buFont typeface="Arial" panose="020B0604020202020204" pitchFamily="34" charset="0"/>
              <a:buChar char="•"/>
            </a:pPr>
            <a:r>
              <a:rPr lang="en-US" sz="2400" dirty="0"/>
              <a:t>Are there explicit </a:t>
            </a:r>
            <a:r>
              <a:rPr lang="en-US" sz="2400" i="1" dirty="0"/>
              <a:t>implications for practice? Policy?</a:t>
            </a:r>
            <a:endParaRPr lang="en-GB" sz="2400" i="1" dirty="0"/>
          </a:p>
          <a:p>
            <a:endParaRPr lang="en-GB" sz="2200" dirty="0">
              <a:solidFill>
                <a:srgbClr val="06F1F0"/>
              </a:solidFill>
            </a:endParaRPr>
          </a:p>
        </p:txBody>
      </p:sp>
      <p:sp>
        <p:nvSpPr>
          <p:cNvPr id="7" name="Rectangle 6"/>
          <p:cNvSpPr/>
          <p:nvPr/>
        </p:nvSpPr>
        <p:spPr>
          <a:xfrm>
            <a:off x="2361829" y="308961"/>
            <a:ext cx="7557592" cy="615553"/>
          </a:xfrm>
          <a:prstGeom prst="rect">
            <a:avLst/>
          </a:prstGeom>
        </p:spPr>
        <p:txBody>
          <a:bodyPr wrap="square">
            <a:spAutoFit/>
          </a:bodyPr>
          <a:lstStyle/>
          <a:p>
            <a:r>
              <a:rPr lang="en-US" sz="3400" dirty="0">
                <a:solidFill>
                  <a:srgbClr val="00B0F0"/>
                </a:solidFill>
              </a:rPr>
              <a:t> </a:t>
            </a:r>
            <a:endParaRPr lang="en-GB" sz="3400" dirty="0">
              <a:solidFill>
                <a:srgbClr val="00B0F0"/>
              </a:solidFill>
            </a:endParaRPr>
          </a:p>
        </p:txBody>
      </p:sp>
      <p:sp>
        <p:nvSpPr>
          <p:cNvPr id="6" name="Rectangle 5"/>
          <p:cNvSpPr/>
          <p:nvPr/>
        </p:nvSpPr>
        <p:spPr>
          <a:xfrm>
            <a:off x="558430" y="578239"/>
            <a:ext cx="10046070" cy="707886"/>
          </a:xfrm>
          <a:prstGeom prst="rect">
            <a:avLst/>
          </a:prstGeom>
        </p:spPr>
        <p:txBody>
          <a:bodyPr wrap="square">
            <a:spAutoFit/>
          </a:bodyPr>
          <a:lstStyle/>
          <a:p>
            <a:r>
              <a:rPr lang="en-US" sz="4000" dirty="0"/>
              <a:t>Is the focus technical or linked to pedagogy? </a:t>
            </a:r>
          </a:p>
        </p:txBody>
      </p:sp>
    </p:spTree>
    <p:extLst>
      <p:ext uri="{BB962C8B-B14F-4D97-AF65-F5344CB8AC3E}">
        <p14:creationId xmlns:p14="http://schemas.microsoft.com/office/powerpoint/2010/main" val="1050002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2361829" y="308961"/>
            <a:ext cx="7557592" cy="615553"/>
          </a:xfrm>
          <a:prstGeom prst="rect">
            <a:avLst/>
          </a:prstGeom>
        </p:spPr>
        <p:txBody>
          <a:bodyPr wrap="square">
            <a:spAutoFit/>
          </a:bodyPr>
          <a:lstStyle/>
          <a:p>
            <a:r>
              <a:rPr lang="en-US" sz="3400" dirty="0">
                <a:solidFill>
                  <a:srgbClr val="00B0F0"/>
                </a:solidFill>
              </a:rPr>
              <a:t> </a:t>
            </a:r>
            <a:endParaRPr lang="en-GB" sz="3400" dirty="0">
              <a:solidFill>
                <a:srgbClr val="00B0F0"/>
              </a:solidFill>
            </a:endParaRPr>
          </a:p>
        </p:txBody>
      </p:sp>
      <p:sp>
        <p:nvSpPr>
          <p:cNvPr id="6" name="Rectangle 5"/>
          <p:cNvSpPr/>
          <p:nvPr/>
        </p:nvSpPr>
        <p:spPr>
          <a:xfrm>
            <a:off x="723530" y="616737"/>
            <a:ext cx="9880970" cy="707886"/>
          </a:xfrm>
          <a:prstGeom prst="rect">
            <a:avLst/>
          </a:prstGeom>
        </p:spPr>
        <p:txBody>
          <a:bodyPr wrap="square">
            <a:spAutoFit/>
          </a:bodyPr>
          <a:lstStyle/>
          <a:p>
            <a:r>
              <a:rPr lang="en-US" sz="4000" dirty="0"/>
              <a:t>Technology has no agency or “impact”!</a:t>
            </a:r>
          </a:p>
        </p:txBody>
      </p:sp>
      <p:sp>
        <p:nvSpPr>
          <p:cNvPr id="8" name="TextBox 7"/>
          <p:cNvSpPr txBox="1"/>
          <p:nvPr/>
        </p:nvSpPr>
        <p:spPr>
          <a:xfrm>
            <a:off x="922518" y="1324623"/>
            <a:ext cx="10228082" cy="4524315"/>
          </a:xfrm>
          <a:prstGeom prst="rect">
            <a:avLst/>
          </a:prstGeom>
          <a:noFill/>
        </p:spPr>
        <p:txBody>
          <a:bodyPr wrap="square" rtlCol="0">
            <a:spAutoFit/>
          </a:bodyPr>
          <a:lstStyle/>
          <a:p>
            <a:endParaRPr lang="en-US" sz="2400" dirty="0">
              <a:solidFill>
                <a:srgbClr val="E7CFE7"/>
              </a:solidFill>
            </a:endParaRPr>
          </a:p>
          <a:p>
            <a:pPr marL="342900" indent="-342900">
              <a:buFont typeface="Arial" panose="020B0604020202020204" pitchFamily="34" charset="0"/>
              <a:buChar char="•"/>
            </a:pPr>
            <a:r>
              <a:rPr lang="en-US" sz="2400" dirty="0"/>
              <a:t>Many reports of interventions initiated by “how can I use wikis / tablets/ individual response systems / interactive whiteboards / the VLE…” rather than educational need </a:t>
            </a:r>
            <a:endParaRPr lang="en-GB" sz="2400" dirty="0"/>
          </a:p>
          <a:p>
            <a:r>
              <a:rPr lang="en-US" sz="2400" dirty="0"/>
              <a:t> </a:t>
            </a:r>
            <a:endParaRPr lang="en-GB" sz="2400" dirty="0"/>
          </a:p>
          <a:p>
            <a:pPr marL="342900" indent="-342900">
              <a:buFont typeface="Arial" panose="020B0604020202020204" pitchFamily="34" charset="0"/>
              <a:buChar char="•"/>
            </a:pPr>
            <a:r>
              <a:rPr lang="en-US" sz="2400" dirty="0"/>
              <a:t>How it is used, by and with whom, how often, for what purpose, under what conditions, with what support…</a:t>
            </a:r>
          </a:p>
          <a:p>
            <a:pPr marL="342900" indent="-342900">
              <a:buFont typeface="Arial" panose="020B0604020202020204" pitchFamily="34" charset="0"/>
              <a:buChar char="•"/>
            </a:pPr>
            <a:endParaRPr lang="en-US" sz="2400" dirty="0"/>
          </a:p>
          <a:p>
            <a:pPr marL="342900" indent="-342900">
              <a:buFont typeface="Arial" panose="020B0604020202020204" pitchFamily="34" charset="0"/>
              <a:buChar char="•"/>
            </a:pPr>
            <a:r>
              <a:rPr lang="en-US" sz="2400" dirty="0"/>
              <a:t>What is the role of the teacher? Has pedagogy-focused professional development been offered? What cultural shift in teacher and learner roles is necessary?</a:t>
            </a:r>
          </a:p>
          <a:p>
            <a:endParaRPr lang="en-US" sz="2400" dirty="0">
              <a:solidFill>
                <a:srgbClr val="E7CFE7"/>
              </a:solidFill>
            </a:endParaRPr>
          </a:p>
        </p:txBody>
      </p:sp>
    </p:spTree>
    <p:extLst>
      <p:ext uri="{BB962C8B-B14F-4D97-AF65-F5344CB8AC3E}">
        <p14:creationId xmlns:p14="http://schemas.microsoft.com/office/powerpoint/2010/main" val="189813847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113</TotalTime>
  <Words>1803</Words>
  <Application>Microsoft Macintosh PowerPoint</Application>
  <PresentationFormat>Widescreen</PresentationFormat>
  <Paragraphs>169</Paragraphs>
  <Slides>19</Slides>
  <Notes>7</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19</vt:i4>
      </vt:variant>
    </vt:vector>
  </HeadingPairs>
  <TitlesOfParts>
    <vt:vector size="25" baseType="lpstr">
      <vt:lpstr>Arial</vt:lpstr>
      <vt:lpstr>Calibri</vt:lpstr>
      <vt:lpstr>Calibri Light</vt:lpstr>
      <vt:lpstr>Open Sans</vt:lpstr>
      <vt:lpstr>Open Sans Light</vt:lpstr>
      <vt:lpstr>Office Theme</vt:lpstr>
      <vt:lpstr>My experience as co-editor of the British Journal of Educational Technology</vt:lpstr>
      <vt:lpstr>PowerPoint Presentation</vt:lpstr>
      <vt:lpstr>PowerPoint Presentation</vt:lpstr>
      <vt:lpstr>BJET: How to get published?</vt:lpstr>
      <vt:lpstr>PowerPoint Presentation</vt:lpstr>
      <vt:lpstr>Themes</vt:lpstr>
      <vt:lpstr>What we are looking for</vt:lpstr>
      <vt:lpstr>PowerPoint Presentation</vt:lpstr>
      <vt:lpstr>PowerPoint Presentation</vt:lpstr>
      <vt:lpstr>PowerPoint Presentation</vt:lpstr>
      <vt:lpstr>PowerPoint Presentation</vt:lpstr>
      <vt:lpstr>PowerPoint Presentation</vt:lpstr>
      <vt:lpstr>PowerPoint Presentation</vt:lpstr>
      <vt:lpstr>Practitioner notes</vt:lpstr>
      <vt:lpstr>Top Tips</vt:lpstr>
      <vt:lpstr>Top tips</vt:lpstr>
      <vt:lpstr>Preparing an article reporting your thesis work </vt:lpstr>
      <vt:lpstr>What else do we do?</vt:lpstr>
      <vt:lpstr>Thanks!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My experience as co-editor of the British Journal of Educational Technology</dc:title>
  <dc:creator>Niall Winters</dc:creator>
  <cp:lastModifiedBy>Niall Winters</cp:lastModifiedBy>
  <cp:revision>10</cp:revision>
  <dcterms:created xsi:type="dcterms:W3CDTF">2019-06-27T04:28:04Z</dcterms:created>
  <dcterms:modified xsi:type="dcterms:W3CDTF">2019-06-27T06:21:35Z</dcterms:modified>
</cp:coreProperties>
</file>