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4.xml" ContentType="application/vnd.openxmlformats-officedocument.drawingml.chart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05"/>
  </p:notesMasterIdLst>
  <p:sldIdLst>
    <p:sldId id="257" r:id="rId2"/>
    <p:sldId id="258" r:id="rId3"/>
    <p:sldId id="261" r:id="rId4"/>
    <p:sldId id="263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356" r:id="rId18"/>
    <p:sldId id="358" r:id="rId19"/>
    <p:sldId id="359" r:id="rId20"/>
    <p:sldId id="361" r:id="rId21"/>
    <p:sldId id="435" r:id="rId22"/>
    <p:sldId id="360" r:id="rId23"/>
    <p:sldId id="363" r:id="rId24"/>
    <p:sldId id="364" r:id="rId25"/>
    <p:sldId id="264" r:id="rId26"/>
    <p:sldId id="269" r:id="rId27"/>
    <p:sldId id="273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70" r:id="rId36"/>
    <p:sldId id="440" r:id="rId37"/>
    <p:sldId id="418" r:id="rId38"/>
    <p:sldId id="420" r:id="rId39"/>
    <p:sldId id="421" r:id="rId40"/>
    <p:sldId id="419" r:id="rId41"/>
    <p:sldId id="341" r:id="rId42"/>
    <p:sldId id="295" r:id="rId43"/>
    <p:sldId id="436" r:id="rId44"/>
    <p:sldId id="405" r:id="rId45"/>
    <p:sldId id="438" r:id="rId46"/>
    <p:sldId id="439" r:id="rId47"/>
    <p:sldId id="292" r:id="rId48"/>
    <p:sldId id="308" r:id="rId49"/>
    <p:sldId id="309" r:id="rId50"/>
    <p:sldId id="441" r:id="rId51"/>
    <p:sldId id="312" r:id="rId52"/>
    <p:sldId id="442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445" r:id="rId62"/>
    <p:sldId id="326" r:id="rId63"/>
    <p:sldId id="446" r:id="rId64"/>
    <p:sldId id="450" r:id="rId65"/>
    <p:sldId id="452" r:id="rId66"/>
    <p:sldId id="330" r:id="rId67"/>
    <p:sldId id="447" r:id="rId68"/>
    <p:sldId id="333" r:id="rId69"/>
    <p:sldId id="334" r:id="rId70"/>
    <p:sldId id="335" r:id="rId71"/>
    <p:sldId id="336" r:id="rId72"/>
    <p:sldId id="337" r:id="rId73"/>
    <p:sldId id="449" r:id="rId74"/>
    <p:sldId id="323" r:id="rId75"/>
    <p:sldId id="444" r:id="rId76"/>
    <p:sldId id="453" r:id="rId77"/>
    <p:sldId id="339" r:id="rId78"/>
    <p:sldId id="454" r:id="rId79"/>
    <p:sldId id="443" r:id="rId80"/>
    <p:sldId id="479" r:id="rId81"/>
    <p:sldId id="477" r:id="rId82"/>
    <p:sldId id="455" r:id="rId83"/>
    <p:sldId id="456" r:id="rId84"/>
    <p:sldId id="457" r:id="rId85"/>
    <p:sldId id="461" r:id="rId86"/>
    <p:sldId id="464" r:id="rId87"/>
    <p:sldId id="280" r:id="rId88"/>
    <p:sldId id="465" r:id="rId89"/>
    <p:sldId id="466" r:id="rId90"/>
    <p:sldId id="467" r:id="rId91"/>
    <p:sldId id="311" r:id="rId92"/>
    <p:sldId id="290" r:id="rId93"/>
    <p:sldId id="274" r:id="rId94"/>
    <p:sldId id="480" r:id="rId95"/>
    <p:sldId id="478" r:id="rId96"/>
    <p:sldId id="458" r:id="rId97"/>
    <p:sldId id="297" r:id="rId98"/>
    <p:sldId id="298" r:id="rId99"/>
    <p:sldId id="301" r:id="rId100"/>
    <p:sldId id="302" r:id="rId101"/>
    <p:sldId id="304" r:id="rId102"/>
    <p:sldId id="305" r:id="rId103"/>
    <p:sldId id="303" r:id="rId104"/>
  </p:sldIdLst>
  <p:sldSz cx="9144000" cy="5143500" type="screen16x9"/>
  <p:notesSz cx="6858000" cy="9144000"/>
  <p:embeddedFontLst>
    <p:embeddedFont>
      <p:font typeface="Roboto" panose="020B0604020202020204" charset="0"/>
      <p:regular r:id="rId106"/>
      <p:bold r:id="rId107"/>
      <p:italic r:id="rId108"/>
      <p:boldItalic r:id="rId10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B18845-65CA-4C45-ACAC-76058D731BAB}">
  <a:tblStyle styleId="{CDB18845-65CA-4C45-ACAC-76058D731B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68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d0seh:Documents:Work:Toolkit:Jan13%20Toolkit%20Strands:New%20toolkit%20charts_July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d0seh:Documents:Work:Toolkit:Jan13%20Toolkit%20Strands:New%20toolkit%20charts_July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d0seh:Documents:Work:Toolkit:Jan13%20Toolkit%20Strands:New%20toolkit%20charts_July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d0seh:Documents:Work:Toolkit:Jan13%20Toolkit%20Strands:New%20toolkit%20charts_July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36734693877498E-2"/>
          <c:y val="4.3020250680235302E-2"/>
          <c:w val="0.90111463740025199"/>
          <c:h val="0.9107650185259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'[New toolkit charts_July13.xlsx]Ranked effects'!$B$1</c:f>
              <c:strCache>
                <c:ptCount val="1"/>
                <c:pt idx="0">
                  <c:v>IMPACT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11D-46FE-BC41-8B44A22E7AFE}"/>
              </c:ext>
            </c:extLst>
          </c:dPt>
          <c:dPt>
            <c:idx val="1"/>
            <c:invertIfNegative val="0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3-211D-46FE-BC41-8B44A22E7AFE}"/>
              </c:ext>
            </c:extLst>
          </c:dPt>
          <c:dPt>
            <c:idx val="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5-211D-46FE-BC41-8B44A22E7AFE}"/>
              </c:ext>
            </c:extLst>
          </c:dPt>
          <c:dPt>
            <c:idx val="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7-211D-46FE-BC41-8B44A22E7AFE}"/>
              </c:ext>
            </c:extLst>
          </c:dPt>
          <c:dPt>
            <c:idx val="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9-211D-46FE-BC41-8B44A22E7AFE}"/>
              </c:ext>
            </c:extLst>
          </c:dPt>
          <c:dPt>
            <c:idx val="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B-211D-46FE-BC41-8B44A22E7AFE}"/>
              </c:ext>
            </c:extLst>
          </c:dPt>
          <c:dPt>
            <c:idx val="6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D-211D-46FE-BC41-8B44A22E7AFE}"/>
              </c:ext>
            </c:extLst>
          </c:dPt>
          <c:dPt>
            <c:idx val="7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F-211D-46FE-BC41-8B44A22E7AFE}"/>
              </c:ext>
            </c:extLst>
          </c:dPt>
          <c:dPt>
            <c:idx val="8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1-211D-46FE-BC41-8B44A22E7AFE}"/>
              </c:ext>
            </c:extLst>
          </c:dPt>
          <c:dPt>
            <c:idx val="9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3-211D-46FE-BC41-8B44A22E7AFE}"/>
              </c:ext>
            </c:extLst>
          </c:dPt>
          <c:dPt>
            <c:idx val="10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5-211D-46FE-BC41-8B44A22E7AFE}"/>
              </c:ext>
            </c:extLst>
          </c:dPt>
          <c:dPt>
            <c:idx val="11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7-211D-46FE-BC41-8B44A22E7AFE}"/>
              </c:ext>
            </c:extLst>
          </c:dPt>
          <c:dPt>
            <c:idx val="1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9-211D-46FE-BC41-8B44A22E7AFE}"/>
              </c:ext>
            </c:extLst>
          </c:dPt>
          <c:dPt>
            <c:idx val="1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B-211D-46FE-BC41-8B44A22E7AFE}"/>
              </c:ext>
            </c:extLst>
          </c:dPt>
          <c:dPt>
            <c:idx val="1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D-211D-46FE-BC41-8B44A22E7AFE}"/>
              </c:ext>
            </c:extLst>
          </c:dPt>
          <c:dPt>
            <c:idx val="1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F-211D-46FE-BC41-8B44A22E7AFE}"/>
              </c:ext>
            </c:extLst>
          </c:dPt>
          <c:dPt>
            <c:idx val="1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1-211D-46FE-BC41-8B44A22E7AFE}"/>
              </c:ext>
            </c:extLst>
          </c:dPt>
          <c:dPt>
            <c:idx val="17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3-211D-46FE-BC41-8B44A22E7AFE}"/>
              </c:ext>
            </c:extLst>
          </c:dPt>
          <c:dPt>
            <c:idx val="18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5-211D-46FE-BC41-8B44A22E7AFE}"/>
              </c:ext>
            </c:extLst>
          </c:dPt>
          <c:dPt>
            <c:idx val="19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7-211D-46FE-BC41-8B44A22E7AFE}"/>
              </c:ext>
            </c:extLst>
          </c:dPt>
          <c:dPt>
            <c:idx val="20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9-211D-46FE-BC41-8B44A22E7AFE}"/>
              </c:ext>
            </c:extLst>
          </c:dPt>
          <c:dPt>
            <c:idx val="21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B-211D-46FE-BC41-8B44A22E7AFE}"/>
              </c:ext>
            </c:extLst>
          </c:dPt>
          <c:dPt>
            <c:idx val="22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D-211D-46FE-BC41-8B44A22E7AFE}"/>
              </c:ext>
            </c:extLst>
          </c:dPt>
          <c:dPt>
            <c:idx val="23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F-211D-46FE-BC41-8B44A22E7AFE}"/>
              </c:ext>
            </c:extLst>
          </c:dPt>
          <c:dPt>
            <c:idx val="24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1-211D-46FE-BC41-8B44A22E7AFE}"/>
              </c:ext>
            </c:extLst>
          </c:dPt>
          <c:dPt>
            <c:idx val="25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3-211D-46FE-BC41-8B44A22E7AFE}"/>
              </c:ext>
            </c:extLst>
          </c:dPt>
          <c:dPt>
            <c:idx val="2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5-211D-46FE-BC41-8B44A22E7AFE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6-211D-46FE-BC41-8B44A22E7AFE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7-211D-46FE-BC41-8B44A22E7AFE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8-211D-46FE-BC41-8B44A22E7AFE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9-211D-46FE-BC41-8B44A22E7AFE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A-211D-46FE-BC41-8B44A22E7AFE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B-211D-46FE-BC41-8B44A22E7AFE}"/>
              </c:ext>
            </c:extLst>
          </c:dPt>
          <c:dPt>
            <c:idx val="33"/>
            <c:invertIfNegative val="0"/>
            <c:bubble3D val="0"/>
            <c:spPr>
              <a:solidFill>
                <a:srgbClr val="006699"/>
              </a:solidFill>
            </c:spPr>
            <c:extLst>
              <c:ext xmlns:c16="http://schemas.microsoft.com/office/drawing/2014/chart" uri="{C3380CC4-5D6E-409C-BE32-E72D297353CC}">
                <c16:uniqueId val="{0000003D-211D-46FE-BC41-8B44A22E7AFE}"/>
              </c:ext>
            </c:extLst>
          </c:dPt>
          <c:cat>
            <c:strRef>
              <c:f>'[New toolkit charts_July13.xlsx]Ranked effects'!$A$2:$A$35</c:f>
              <c:strCache>
                <c:ptCount val="34"/>
                <c:pt idx="0">
                  <c:v>Feedback</c:v>
                </c:pt>
                <c:pt idx="1">
                  <c:v>Meta-cognition and self-regulation</c:v>
                </c:pt>
                <c:pt idx="2">
                  <c:v>Peer tutoring</c:v>
                </c:pt>
                <c:pt idx="3">
                  <c:v>Early years intervention</c:v>
                </c:pt>
                <c:pt idx="4">
                  <c:v>Homework (Secondary)</c:v>
                </c:pt>
                <c:pt idx="5">
                  <c:v>One to one tuition</c:v>
                </c:pt>
                <c:pt idx="6">
                  <c:v>Collaborative learning</c:v>
                </c:pt>
                <c:pt idx="7">
                  <c:v>Oral language interventions</c:v>
                </c:pt>
                <c:pt idx="8">
                  <c:v>Mastery learning</c:v>
                </c:pt>
                <c:pt idx="9">
                  <c:v>Phonics</c:v>
                </c:pt>
                <c:pt idx="10">
                  <c:v>Small group tuition</c:v>
                </c:pt>
                <c:pt idx="11">
                  <c:v>Behaviour interventions</c:v>
                </c:pt>
                <c:pt idx="12">
                  <c:v>Digital technology</c:v>
                </c:pt>
                <c:pt idx="13">
                  <c:v>Social and emotional aspects of learning</c:v>
                </c:pt>
                <c:pt idx="14">
                  <c:v>Parental involvement</c:v>
                </c:pt>
                <c:pt idx="15">
                  <c:v>Outdoor adventure learning</c:v>
                </c:pt>
                <c:pt idx="16">
                  <c:v>Reducing class size</c:v>
                </c:pt>
                <c:pt idx="17">
                  <c:v>Summer schools</c:v>
                </c:pt>
                <c:pt idx="18">
                  <c:v>Sports participation</c:v>
                </c:pt>
                <c:pt idx="19">
                  <c:v>Arts participation</c:v>
                </c:pt>
                <c:pt idx="20">
                  <c:v>Learning styles</c:v>
                </c:pt>
                <c:pt idx="21">
                  <c:v>Extended school time</c:v>
                </c:pt>
                <c:pt idx="22">
                  <c:v>After school programmes</c:v>
                </c:pt>
                <c:pt idx="23">
                  <c:v>Individualised instruction</c:v>
                </c:pt>
                <c:pt idx="24">
                  <c:v>Teaching assistants</c:v>
                </c:pt>
                <c:pt idx="25">
                  <c:v>Homework (Primary)</c:v>
                </c:pt>
                <c:pt idx="26">
                  <c:v>Mentoring</c:v>
                </c:pt>
                <c:pt idx="27">
                  <c:v>Aspiration interventions</c:v>
                </c:pt>
                <c:pt idx="28">
                  <c:v>Block scheduling</c:v>
                </c:pt>
                <c:pt idx="29">
                  <c:v>Performance pay</c:v>
                </c:pt>
                <c:pt idx="30">
                  <c:v>Physical environment</c:v>
                </c:pt>
                <c:pt idx="31">
                  <c:v>School uniform</c:v>
                </c:pt>
                <c:pt idx="32">
                  <c:v>Ability grouping</c:v>
                </c:pt>
                <c:pt idx="33">
                  <c:v>Repeating a year </c:v>
                </c:pt>
              </c:strCache>
            </c:strRef>
          </c:cat>
          <c:val>
            <c:numRef>
              <c:f>'[New toolkit charts_July13.xlsx]Ranked effects'!$B$2:$B$35</c:f>
              <c:numCache>
                <c:formatCode>General</c:formatCode>
                <c:ptCount val="34"/>
                <c:pt idx="0">
                  <c:v>0.62</c:v>
                </c:pt>
                <c:pt idx="1">
                  <c:v>0.62</c:v>
                </c:pt>
                <c:pt idx="2">
                  <c:v>0.48</c:v>
                </c:pt>
                <c:pt idx="3">
                  <c:v>0.45</c:v>
                </c:pt>
                <c:pt idx="4">
                  <c:v>0.44</c:v>
                </c:pt>
                <c:pt idx="5">
                  <c:v>0.44</c:v>
                </c:pt>
                <c:pt idx="6">
                  <c:v>0.42</c:v>
                </c:pt>
                <c:pt idx="7">
                  <c:v>0.41</c:v>
                </c:pt>
                <c:pt idx="8">
                  <c:v>0.4</c:v>
                </c:pt>
                <c:pt idx="9">
                  <c:v>0.35</c:v>
                </c:pt>
                <c:pt idx="10">
                  <c:v>0.34</c:v>
                </c:pt>
                <c:pt idx="11">
                  <c:v>0.32</c:v>
                </c:pt>
                <c:pt idx="12">
                  <c:v>0.28000000000000003</c:v>
                </c:pt>
                <c:pt idx="13">
                  <c:v>0.27</c:v>
                </c:pt>
                <c:pt idx="14">
                  <c:v>0.26</c:v>
                </c:pt>
                <c:pt idx="15">
                  <c:v>0.23</c:v>
                </c:pt>
                <c:pt idx="16">
                  <c:v>0.2</c:v>
                </c:pt>
                <c:pt idx="17">
                  <c:v>0.19</c:v>
                </c:pt>
                <c:pt idx="18">
                  <c:v>0.18</c:v>
                </c:pt>
                <c:pt idx="19">
                  <c:v>0.15</c:v>
                </c:pt>
                <c:pt idx="20">
                  <c:v>0.13</c:v>
                </c:pt>
                <c:pt idx="21">
                  <c:v>0.11</c:v>
                </c:pt>
                <c:pt idx="22">
                  <c:v>0.1</c:v>
                </c:pt>
                <c:pt idx="23">
                  <c:v>0.1</c:v>
                </c:pt>
                <c:pt idx="24">
                  <c:v>0.08</c:v>
                </c:pt>
                <c:pt idx="25">
                  <c:v>7.0000000000000007E-2</c:v>
                </c:pt>
                <c:pt idx="26">
                  <c:v>0.05</c:v>
                </c:pt>
                <c:pt idx="27">
                  <c:v>0.01</c:v>
                </c:pt>
                <c:pt idx="28">
                  <c:v>0.01</c:v>
                </c:pt>
                <c:pt idx="29">
                  <c:v>0.01</c:v>
                </c:pt>
                <c:pt idx="30">
                  <c:v>0.01</c:v>
                </c:pt>
                <c:pt idx="31">
                  <c:v>0.01</c:v>
                </c:pt>
                <c:pt idx="32">
                  <c:v>-7.0000000000000001E-3</c:v>
                </c:pt>
                <c:pt idx="33">
                  <c:v>-0.32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11D-46FE-BC41-8B44A22E7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0060288"/>
        <c:axId val="90061824"/>
      </c:barChart>
      <c:catAx>
        <c:axId val="9006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>
                <a:solidFill>
                  <a:schemeClr val="bg2">
                    <a:lumMod val="50000"/>
                  </a:schemeClr>
                </a:solidFill>
                <a:latin typeface="+mn-lt"/>
              </a:defRPr>
            </a:pPr>
            <a:endParaRPr lang="pt-BR"/>
          </a:p>
        </c:txPr>
        <c:crossAx val="90061824"/>
        <c:crossesAt val="0"/>
        <c:auto val="1"/>
        <c:lblAlgn val="ctr"/>
        <c:lblOffset val="100"/>
        <c:noMultiLvlLbl val="0"/>
      </c:catAx>
      <c:valAx>
        <c:axId val="90061824"/>
        <c:scaling>
          <c:orientation val="minMax"/>
        </c:scaling>
        <c:delete val="0"/>
        <c:axPos val="r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90060288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36734693877498E-2"/>
          <c:y val="4.3020250680235302E-2"/>
          <c:w val="0.90111463740025199"/>
          <c:h val="0.9107650185259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'[New toolkit charts_July13.xlsx]Ranked effects'!$B$1</c:f>
              <c:strCache>
                <c:ptCount val="1"/>
                <c:pt idx="0">
                  <c:v>IMPACT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11D-46FE-BC41-8B44A22E7AFE}"/>
              </c:ext>
            </c:extLst>
          </c:dPt>
          <c:dPt>
            <c:idx val="1"/>
            <c:invertIfNegative val="0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3-211D-46FE-BC41-8B44A22E7AFE}"/>
              </c:ext>
            </c:extLst>
          </c:dPt>
          <c:dPt>
            <c:idx val="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5-211D-46FE-BC41-8B44A22E7AFE}"/>
              </c:ext>
            </c:extLst>
          </c:dPt>
          <c:dPt>
            <c:idx val="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7-211D-46FE-BC41-8B44A22E7AFE}"/>
              </c:ext>
            </c:extLst>
          </c:dPt>
          <c:dPt>
            <c:idx val="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9-211D-46FE-BC41-8B44A22E7AFE}"/>
              </c:ext>
            </c:extLst>
          </c:dPt>
          <c:dPt>
            <c:idx val="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B-211D-46FE-BC41-8B44A22E7AFE}"/>
              </c:ext>
            </c:extLst>
          </c:dPt>
          <c:dPt>
            <c:idx val="6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D-211D-46FE-BC41-8B44A22E7AFE}"/>
              </c:ext>
            </c:extLst>
          </c:dPt>
          <c:dPt>
            <c:idx val="7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F-211D-46FE-BC41-8B44A22E7AFE}"/>
              </c:ext>
            </c:extLst>
          </c:dPt>
          <c:dPt>
            <c:idx val="8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1-211D-46FE-BC41-8B44A22E7AFE}"/>
              </c:ext>
            </c:extLst>
          </c:dPt>
          <c:dPt>
            <c:idx val="9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3-211D-46FE-BC41-8B44A22E7AFE}"/>
              </c:ext>
            </c:extLst>
          </c:dPt>
          <c:dPt>
            <c:idx val="10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5-211D-46FE-BC41-8B44A22E7AFE}"/>
              </c:ext>
            </c:extLst>
          </c:dPt>
          <c:dPt>
            <c:idx val="11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7-211D-46FE-BC41-8B44A22E7AFE}"/>
              </c:ext>
            </c:extLst>
          </c:dPt>
          <c:dPt>
            <c:idx val="1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9-211D-46FE-BC41-8B44A22E7AFE}"/>
              </c:ext>
            </c:extLst>
          </c:dPt>
          <c:dPt>
            <c:idx val="1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B-211D-46FE-BC41-8B44A22E7AFE}"/>
              </c:ext>
            </c:extLst>
          </c:dPt>
          <c:dPt>
            <c:idx val="1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D-211D-46FE-BC41-8B44A22E7AFE}"/>
              </c:ext>
            </c:extLst>
          </c:dPt>
          <c:dPt>
            <c:idx val="1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F-211D-46FE-BC41-8B44A22E7AFE}"/>
              </c:ext>
            </c:extLst>
          </c:dPt>
          <c:dPt>
            <c:idx val="1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1-211D-46FE-BC41-8B44A22E7AFE}"/>
              </c:ext>
            </c:extLst>
          </c:dPt>
          <c:dPt>
            <c:idx val="17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3-211D-46FE-BC41-8B44A22E7AFE}"/>
              </c:ext>
            </c:extLst>
          </c:dPt>
          <c:dPt>
            <c:idx val="18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5-211D-46FE-BC41-8B44A22E7AFE}"/>
              </c:ext>
            </c:extLst>
          </c:dPt>
          <c:dPt>
            <c:idx val="19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7-211D-46FE-BC41-8B44A22E7AFE}"/>
              </c:ext>
            </c:extLst>
          </c:dPt>
          <c:dPt>
            <c:idx val="20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9-211D-46FE-BC41-8B44A22E7AFE}"/>
              </c:ext>
            </c:extLst>
          </c:dPt>
          <c:dPt>
            <c:idx val="21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B-211D-46FE-BC41-8B44A22E7AFE}"/>
              </c:ext>
            </c:extLst>
          </c:dPt>
          <c:dPt>
            <c:idx val="22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D-211D-46FE-BC41-8B44A22E7AFE}"/>
              </c:ext>
            </c:extLst>
          </c:dPt>
          <c:dPt>
            <c:idx val="23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F-211D-46FE-BC41-8B44A22E7AFE}"/>
              </c:ext>
            </c:extLst>
          </c:dPt>
          <c:dPt>
            <c:idx val="24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1-211D-46FE-BC41-8B44A22E7AFE}"/>
              </c:ext>
            </c:extLst>
          </c:dPt>
          <c:dPt>
            <c:idx val="25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3-211D-46FE-BC41-8B44A22E7AFE}"/>
              </c:ext>
            </c:extLst>
          </c:dPt>
          <c:dPt>
            <c:idx val="2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5-211D-46FE-BC41-8B44A22E7AFE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6-211D-46FE-BC41-8B44A22E7AFE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7-211D-46FE-BC41-8B44A22E7AFE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8-211D-46FE-BC41-8B44A22E7AFE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9-211D-46FE-BC41-8B44A22E7AFE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A-211D-46FE-BC41-8B44A22E7AFE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B-211D-46FE-BC41-8B44A22E7AFE}"/>
              </c:ext>
            </c:extLst>
          </c:dPt>
          <c:dPt>
            <c:idx val="33"/>
            <c:invertIfNegative val="0"/>
            <c:bubble3D val="0"/>
            <c:spPr>
              <a:solidFill>
                <a:srgbClr val="006699"/>
              </a:solidFill>
            </c:spPr>
            <c:extLst>
              <c:ext xmlns:c16="http://schemas.microsoft.com/office/drawing/2014/chart" uri="{C3380CC4-5D6E-409C-BE32-E72D297353CC}">
                <c16:uniqueId val="{0000003D-211D-46FE-BC41-8B44A22E7AFE}"/>
              </c:ext>
            </c:extLst>
          </c:dPt>
          <c:cat>
            <c:strRef>
              <c:f>'[New toolkit charts_July13.xlsx]Ranked effects'!$A$2:$A$35</c:f>
              <c:strCache>
                <c:ptCount val="34"/>
                <c:pt idx="0">
                  <c:v>Feedback</c:v>
                </c:pt>
                <c:pt idx="1">
                  <c:v>Meta-cognition and self-regulation</c:v>
                </c:pt>
                <c:pt idx="2">
                  <c:v>Peer tutoring</c:v>
                </c:pt>
                <c:pt idx="3">
                  <c:v>Early years intervention</c:v>
                </c:pt>
                <c:pt idx="4">
                  <c:v>Homework (Secondary)</c:v>
                </c:pt>
                <c:pt idx="5">
                  <c:v>One to one tuition</c:v>
                </c:pt>
                <c:pt idx="6">
                  <c:v>Collaborative learning</c:v>
                </c:pt>
                <c:pt idx="7">
                  <c:v>Oral language interventions</c:v>
                </c:pt>
                <c:pt idx="8">
                  <c:v>Mastery learning</c:v>
                </c:pt>
                <c:pt idx="9">
                  <c:v>Phonics</c:v>
                </c:pt>
                <c:pt idx="10">
                  <c:v>Small group tuition</c:v>
                </c:pt>
                <c:pt idx="11">
                  <c:v>Behaviour interventions</c:v>
                </c:pt>
                <c:pt idx="12">
                  <c:v>Digital technology</c:v>
                </c:pt>
                <c:pt idx="13">
                  <c:v>Social and emotional aspects of learning</c:v>
                </c:pt>
                <c:pt idx="14">
                  <c:v>Parental involvement</c:v>
                </c:pt>
                <c:pt idx="15">
                  <c:v>Outdoor adventure learning</c:v>
                </c:pt>
                <c:pt idx="16">
                  <c:v>Reducing class size</c:v>
                </c:pt>
                <c:pt idx="17">
                  <c:v>Summer schools</c:v>
                </c:pt>
                <c:pt idx="18">
                  <c:v>Sports participation</c:v>
                </c:pt>
                <c:pt idx="19">
                  <c:v>Arts participation</c:v>
                </c:pt>
                <c:pt idx="20">
                  <c:v>Learning styles</c:v>
                </c:pt>
                <c:pt idx="21">
                  <c:v>Extended school time</c:v>
                </c:pt>
                <c:pt idx="22">
                  <c:v>After school programmes</c:v>
                </c:pt>
                <c:pt idx="23">
                  <c:v>Individualised instruction</c:v>
                </c:pt>
                <c:pt idx="24">
                  <c:v>Teaching assistants</c:v>
                </c:pt>
                <c:pt idx="25">
                  <c:v>Homework (Primary)</c:v>
                </c:pt>
                <c:pt idx="26">
                  <c:v>Mentoring</c:v>
                </c:pt>
                <c:pt idx="27">
                  <c:v>Aspiration interventions</c:v>
                </c:pt>
                <c:pt idx="28">
                  <c:v>Block scheduling</c:v>
                </c:pt>
                <c:pt idx="29">
                  <c:v>Performance pay</c:v>
                </c:pt>
                <c:pt idx="30">
                  <c:v>Physical environment</c:v>
                </c:pt>
                <c:pt idx="31">
                  <c:v>School uniform</c:v>
                </c:pt>
                <c:pt idx="32">
                  <c:v>Ability grouping</c:v>
                </c:pt>
                <c:pt idx="33">
                  <c:v>Repeating a year </c:v>
                </c:pt>
              </c:strCache>
            </c:strRef>
          </c:cat>
          <c:val>
            <c:numRef>
              <c:f>'[New toolkit charts_July13.xlsx]Ranked effects'!$B$2:$B$35</c:f>
              <c:numCache>
                <c:formatCode>General</c:formatCode>
                <c:ptCount val="34"/>
                <c:pt idx="0">
                  <c:v>0.62</c:v>
                </c:pt>
                <c:pt idx="1">
                  <c:v>0.62</c:v>
                </c:pt>
                <c:pt idx="2">
                  <c:v>0.48</c:v>
                </c:pt>
                <c:pt idx="3">
                  <c:v>0.45</c:v>
                </c:pt>
                <c:pt idx="4">
                  <c:v>0.44</c:v>
                </c:pt>
                <c:pt idx="5">
                  <c:v>0.44</c:v>
                </c:pt>
                <c:pt idx="6">
                  <c:v>0.42</c:v>
                </c:pt>
                <c:pt idx="7">
                  <c:v>0.41</c:v>
                </c:pt>
                <c:pt idx="8">
                  <c:v>0.4</c:v>
                </c:pt>
                <c:pt idx="9">
                  <c:v>0.35</c:v>
                </c:pt>
                <c:pt idx="10">
                  <c:v>0.34</c:v>
                </c:pt>
                <c:pt idx="11">
                  <c:v>0.32</c:v>
                </c:pt>
                <c:pt idx="12">
                  <c:v>0.28000000000000003</c:v>
                </c:pt>
                <c:pt idx="13">
                  <c:v>0.27</c:v>
                </c:pt>
                <c:pt idx="14">
                  <c:v>0.26</c:v>
                </c:pt>
                <c:pt idx="15">
                  <c:v>0.23</c:v>
                </c:pt>
                <c:pt idx="16">
                  <c:v>0.2</c:v>
                </c:pt>
                <c:pt idx="17">
                  <c:v>0.19</c:v>
                </c:pt>
                <c:pt idx="18">
                  <c:v>0.18</c:v>
                </c:pt>
                <c:pt idx="19">
                  <c:v>0.15</c:v>
                </c:pt>
                <c:pt idx="20">
                  <c:v>0.13</c:v>
                </c:pt>
                <c:pt idx="21">
                  <c:v>0.11</c:v>
                </c:pt>
                <c:pt idx="22">
                  <c:v>0.1</c:v>
                </c:pt>
                <c:pt idx="23">
                  <c:v>0.1</c:v>
                </c:pt>
                <c:pt idx="24">
                  <c:v>0.08</c:v>
                </c:pt>
                <c:pt idx="25">
                  <c:v>7.0000000000000007E-2</c:v>
                </c:pt>
                <c:pt idx="26">
                  <c:v>0.05</c:v>
                </c:pt>
                <c:pt idx="27">
                  <c:v>0.01</c:v>
                </c:pt>
                <c:pt idx="28">
                  <c:v>0.01</c:v>
                </c:pt>
                <c:pt idx="29">
                  <c:v>0.01</c:v>
                </c:pt>
                <c:pt idx="30">
                  <c:v>0.01</c:v>
                </c:pt>
                <c:pt idx="31">
                  <c:v>0.01</c:v>
                </c:pt>
                <c:pt idx="32">
                  <c:v>-7.0000000000000001E-3</c:v>
                </c:pt>
                <c:pt idx="33">
                  <c:v>-0.32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11D-46FE-BC41-8B44A22E7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0060288"/>
        <c:axId val="90061824"/>
      </c:barChart>
      <c:catAx>
        <c:axId val="9006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>
                <a:solidFill>
                  <a:schemeClr val="bg2">
                    <a:lumMod val="50000"/>
                  </a:schemeClr>
                </a:solidFill>
                <a:latin typeface="+mn-lt"/>
              </a:defRPr>
            </a:pPr>
            <a:endParaRPr lang="pt-BR"/>
          </a:p>
        </c:txPr>
        <c:crossAx val="90061824"/>
        <c:crossesAt val="0"/>
        <c:auto val="1"/>
        <c:lblAlgn val="ctr"/>
        <c:lblOffset val="100"/>
        <c:noMultiLvlLbl val="0"/>
      </c:catAx>
      <c:valAx>
        <c:axId val="90061824"/>
        <c:scaling>
          <c:orientation val="minMax"/>
        </c:scaling>
        <c:delete val="0"/>
        <c:axPos val="r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90060288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36734693877498E-2"/>
          <c:y val="4.3020250680235302E-2"/>
          <c:w val="0.90111463740025199"/>
          <c:h val="0.9107650185259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'[New toolkit charts_July13.xlsx]Ranked effects'!$B$1</c:f>
              <c:strCache>
                <c:ptCount val="1"/>
                <c:pt idx="0">
                  <c:v>IMPACT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11D-46FE-BC41-8B44A22E7AFE}"/>
              </c:ext>
            </c:extLst>
          </c:dPt>
          <c:dPt>
            <c:idx val="1"/>
            <c:invertIfNegative val="0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3-211D-46FE-BC41-8B44A22E7AFE}"/>
              </c:ext>
            </c:extLst>
          </c:dPt>
          <c:dPt>
            <c:idx val="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5-211D-46FE-BC41-8B44A22E7AFE}"/>
              </c:ext>
            </c:extLst>
          </c:dPt>
          <c:dPt>
            <c:idx val="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7-211D-46FE-BC41-8B44A22E7AFE}"/>
              </c:ext>
            </c:extLst>
          </c:dPt>
          <c:dPt>
            <c:idx val="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9-211D-46FE-BC41-8B44A22E7AFE}"/>
              </c:ext>
            </c:extLst>
          </c:dPt>
          <c:dPt>
            <c:idx val="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B-211D-46FE-BC41-8B44A22E7AFE}"/>
              </c:ext>
            </c:extLst>
          </c:dPt>
          <c:dPt>
            <c:idx val="6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D-211D-46FE-BC41-8B44A22E7AFE}"/>
              </c:ext>
            </c:extLst>
          </c:dPt>
          <c:dPt>
            <c:idx val="7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F-211D-46FE-BC41-8B44A22E7AFE}"/>
              </c:ext>
            </c:extLst>
          </c:dPt>
          <c:dPt>
            <c:idx val="8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1-211D-46FE-BC41-8B44A22E7AFE}"/>
              </c:ext>
            </c:extLst>
          </c:dPt>
          <c:dPt>
            <c:idx val="9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3-211D-46FE-BC41-8B44A22E7AFE}"/>
              </c:ext>
            </c:extLst>
          </c:dPt>
          <c:dPt>
            <c:idx val="10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5-211D-46FE-BC41-8B44A22E7AFE}"/>
              </c:ext>
            </c:extLst>
          </c:dPt>
          <c:dPt>
            <c:idx val="11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7-211D-46FE-BC41-8B44A22E7AFE}"/>
              </c:ext>
            </c:extLst>
          </c:dPt>
          <c:dPt>
            <c:idx val="1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9-211D-46FE-BC41-8B44A22E7AFE}"/>
              </c:ext>
            </c:extLst>
          </c:dPt>
          <c:dPt>
            <c:idx val="1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B-211D-46FE-BC41-8B44A22E7AFE}"/>
              </c:ext>
            </c:extLst>
          </c:dPt>
          <c:dPt>
            <c:idx val="1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D-211D-46FE-BC41-8B44A22E7AFE}"/>
              </c:ext>
            </c:extLst>
          </c:dPt>
          <c:dPt>
            <c:idx val="1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F-211D-46FE-BC41-8B44A22E7AFE}"/>
              </c:ext>
            </c:extLst>
          </c:dPt>
          <c:dPt>
            <c:idx val="1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1-211D-46FE-BC41-8B44A22E7AFE}"/>
              </c:ext>
            </c:extLst>
          </c:dPt>
          <c:dPt>
            <c:idx val="17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3-211D-46FE-BC41-8B44A22E7AFE}"/>
              </c:ext>
            </c:extLst>
          </c:dPt>
          <c:dPt>
            <c:idx val="18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5-211D-46FE-BC41-8B44A22E7AFE}"/>
              </c:ext>
            </c:extLst>
          </c:dPt>
          <c:dPt>
            <c:idx val="19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7-211D-46FE-BC41-8B44A22E7AFE}"/>
              </c:ext>
            </c:extLst>
          </c:dPt>
          <c:dPt>
            <c:idx val="20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9-211D-46FE-BC41-8B44A22E7AFE}"/>
              </c:ext>
            </c:extLst>
          </c:dPt>
          <c:dPt>
            <c:idx val="21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B-211D-46FE-BC41-8B44A22E7AFE}"/>
              </c:ext>
            </c:extLst>
          </c:dPt>
          <c:dPt>
            <c:idx val="22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D-211D-46FE-BC41-8B44A22E7AFE}"/>
              </c:ext>
            </c:extLst>
          </c:dPt>
          <c:dPt>
            <c:idx val="23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F-211D-46FE-BC41-8B44A22E7AFE}"/>
              </c:ext>
            </c:extLst>
          </c:dPt>
          <c:dPt>
            <c:idx val="24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1-211D-46FE-BC41-8B44A22E7AFE}"/>
              </c:ext>
            </c:extLst>
          </c:dPt>
          <c:dPt>
            <c:idx val="25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3-211D-46FE-BC41-8B44A22E7AFE}"/>
              </c:ext>
            </c:extLst>
          </c:dPt>
          <c:dPt>
            <c:idx val="2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5-211D-46FE-BC41-8B44A22E7AFE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6-211D-46FE-BC41-8B44A22E7AFE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7-211D-46FE-BC41-8B44A22E7AFE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8-211D-46FE-BC41-8B44A22E7AFE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9-211D-46FE-BC41-8B44A22E7AFE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A-211D-46FE-BC41-8B44A22E7AFE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B-211D-46FE-BC41-8B44A22E7AFE}"/>
              </c:ext>
            </c:extLst>
          </c:dPt>
          <c:dPt>
            <c:idx val="33"/>
            <c:invertIfNegative val="0"/>
            <c:bubble3D val="0"/>
            <c:spPr>
              <a:solidFill>
                <a:srgbClr val="006699"/>
              </a:solidFill>
            </c:spPr>
            <c:extLst>
              <c:ext xmlns:c16="http://schemas.microsoft.com/office/drawing/2014/chart" uri="{C3380CC4-5D6E-409C-BE32-E72D297353CC}">
                <c16:uniqueId val="{0000003D-211D-46FE-BC41-8B44A22E7AFE}"/>
              </c:ext>
            </c:extLst>
          </c:dPt>
          <c:cat>
            <c:strRef>
              <c:f>'[New toolkit charts_July13.xlsx]Ranked effects'!$A$2:$A$35</c:f>
              <c:strCache>
                <c:ptCount val="34"/>
                <c:pt idx="0">
                  <c:v>Feedback</c:v>
                </c:pt>
                <c:pt idx="1">
                  <c:v>Meta-cognition and self-regulation</c:v>
                </c:pt>
                <c:pt idx="2">
                  <c:v>Peer tutoring</c:v>
                </c:pt>
                <c:pt idx="3">
                  <c:v>Early years intervention</c:v>
                </c:pt>
                <c:pt idx="4">
                  <c:v>Homework (Secondary)</c:v>
                </c:pt>
                <c:pt idx="5">
                  <c:v>One to one tuition</c:v>
                </c:pt>
                <c:pt idx="6">
                  <c:v>Collaborative learning</c:v>
                </c:pt>
                <c:pt idx="7">
                  <c:v>Oral language interventions</c:v>
                </c:pt>
                <c:pt idx="8">
                  <c:v>Mastery learning</c:v>
                </c:pt>
                <c:pt idx="9">
                  <c:v>Phonics</c:v>
                </c:pt>
                <c:pt idx="10">
                  <c:v>Small group tuition</c:v>
                </c:pt>
                <c:pt idx="11">
                  <c:v>Behaviour interventions</c:v>
                </c:pt>
                <c:pt idx="12">
                  <c:v>Digital technology</c:v>
                </c:pt>
                <c:pt idx="13">
                  <c:v>Social and emotional aspects of learning</c:v>
                </c:pt>
                <c:pt idx="14">
                  <c:v>Parental involvement</c:v>
                </c:pt>
                <c:pt idx="15">
                  <c:v>Outdoor adventure learning</c:v>
                </c:pt>
                <c:pt idx="16">
                  <c:v>Reducing class size</c:v>
                </c:pt>
                <c:pt idx="17">
                  <c:v>Summer schools</c:v>
                </c:pt>
                <c:pt idx="18">
                  <c:v>Sports participation</c:v>
                </c:pt>
                <c:pt idx="19">
                  <c:v>Arts participation</c:v>
                </c:pt>
                <c:pt idx="20">
                  <c:v>Learning styles</c:v>
                </c:pt>
                <c:pt idx="21">
                  <c:v>Extended school time</c:v>
                </c:pt>
                <c:pt idx="22">
                  <c:v>After school programmes</c:v>
                </c:pt>
                <c:pt idx="23">
                  <c:v>Individualised instruction</c:v>
                </c:pt>
                <c:pt idx="24">
                  <c:v>Teaching assistants</c:v>
                </c:pt>
                <c:pt idx="25">
                  <c:v>Homework (Primary)</c:v>
                </c:pt>
                <c:pt idx="26">
                  <c:v>Mentoring</c:v>
                </c:pt>
                <c:pt idx="27">
                  <c:v>Aspiration interventions</c:v>
                </c:pt>
                <c:pt idx="28">
                  <c:v>Block scheduling</c:v>
                </c:pt>
                <c:pt idx="29">
                  <c:v>Performance pay</c:v>
                </c:pt>
                <c:pt idx="30">
                  <c:v>Physical environment</c:v>
                </c:pt>
                <c:pt idx="31">
                  <c:v>School uniform</c:v>
                </c:pt>
                <c:pt idx="32">
                  <c:v>Ability grouping</c:v>
                </c:pt>
                <c:pt idx="33">
                  <c:v>Repeating a year </c:v>
                </c:pt>
              </c:strCache>
            </c:strRef>
          </c:cat>
          <c:val>
            <c:numRef>
              <c:f>'[New toolkit charts_July13.xlsx]Ranked effects'!$B$2:$B$35</c:f>
              <c:numCache>
                <c:formatCode>General</c:formatCode>
                <c:ptCount val="34"/>
                <c:pt idx="0">
                  <c:v>0.62</c:v>
                </c:pt>
                <c:pt idx="1">
                  <c:v>0.62</c:v>
                </c:pt>
                <c:pt idx="2">
                  <c:v>0.48</c:v>
                </c:pt>
                <c:pt idx="3">
                  <c:v>0.45</c:v>
                </c:pt>
                <c:pt idx="4">
                  <c:v>0.44</c:v>
                </c:pt>
                <c:pt idx="5">
                  <c:v>0.44</c:v>
                </c:pt>
                <c:pt idx="6">
                  <c:v>0.42</c:v>
                </c:pt>
                <c:pt idx="7">
                  <c:v>0.41</c:v>
                </c:pt>
                <c:pt idx="8">
                  <c:v>0.4</c:v>
                </c:pt>
                <c:pt idx="9">
                  <c:v>0.35</c:v>
                </c:pt>
                <c:pt idx="10">
                  <c:v>0.34</c:v>
                </c:pt>
                <c:pt idx="11">
                  <c:v>0.32</c:v>
                </c:pt>
                <c:pt idx="12">
                  <c:v>0.28000000000000003</c:v>
                </c:pt>
                <c:pt idx="13">
                  <c:v>0.27</c:v>
                </c:pt>
                <c:pt idx="14">
                  <c:v>0.26</c:v>
                </c:pt>
                <c:pt idx="15">
                  <c:v>0.23</c:v>
                </c:pt>
                <c:pt idx="16">
                  <c:v>0.2</c:v>
                </c:pt>
                <c:pt idx="17">
                  <c:v>0.19</c:v>
                </c:pt>
                <c:pt idx="18">
                  <c:v>0.18</c:v>
                </c:pt>
                <c:pt idx="19">
                  <c:v>0.15</c:v>
                </c:pt>
                <c:pt idx="20">
                  <c:v>0.13</c:v>
                </c:pt>
                <c:pt idx="21">
                  <c:v>0.11</c:v>
                </c:pt>
                <c:pt idx="22">
                  <c:v>0.1</c:v>
                </c:pt>
                <c:pt idx="23">
                  <c:v>0.1</c:v>
                </c:pt>
                <c:pt idx="24">
                  <c:v>0.08</c:v>
                </c:pt>
                <c:pt idx="25">
                  <c:v>7.0000000000000007E-2</c:v>
                </c:pt>
                <c:pt idx="26">
                  <c:v>0.05</c:v>
                </c:pt>
                <c:pt idx="27">
                  <c:v>0.01</c:v>
                </c:pt>
                <c:pt idx="28">
                  <c:v>0.01</c:v>
                </c:pt>
                <c:pt idx="29">
                  <c:v>0.01</c:v>
                </c:pt>
                <c:pt idx="30">
                  <c:v>0.01</c:v>
                </c:pt>
                <c:pt idx="31">
                  <c:v>0.01</c:v>
                </c:pt>
                <c:pt idx="32">
                  <c:v>-7.0000000000000001E-3</c:v>
                </c:pt>
                <c:pt idx="33">
                  <c:v>-0.32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11D-46FE-BC41-8B44A22E7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0060288"/>
        <c:axId val="90061824"/>
      </c:barChart>
      <c:catAx>
        <c:axId val="9006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>
                <a:solidFill>
                  <a:schemeClr val="bg2">
                    <a:lumMod val="50000"/>
                  </a:schemeClr>
                </a:solidFill>
                <a:latin typeface="+mn-lt"/>
              </a:defRPr>
            </a:pPr>
            <a:endParaRPr lang="pt-BR"/>
          </a:p>
        </c:txPr>
        <c:crossAx val="90061824"/>
        <c:crossesAt val="0"/>
        <c:auto val="1"/>
        <c:lblAlgn val="ctr"/>
        <c:lblOffset val="100"/>
        <c:noMultiLvlLbl val="0"/>
      </c:catAx>
      <c:valAx>
        <c:axId val="90061824"/>
        <c:scaling>
          <c:orientation val="minMax"/>
        </c:scaling>
        <c:delete val="0"/>
        <c:axPos val="r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90060288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36734693877498E-2"/>
          <c:y val="4.3020250680235302E-2"/>
          <c:w val="0.90111463740025199"/>
          <c:h val="0.91076501852591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'[New toolkit charts_July13.xlsx]Ranked effects'!$B$1</c:f>
              <c:strCache>
                <c:ptCount val="1"/>
                <c:pt idx="0">
                  <c:v>IMPACT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11D-46FE-BC41-8B44A22E7AFE}"/>
              </c:ext>
            </c:extLst>
          </c:dPt>
          <c:dPt>
            <c:idx val="1"/>
            <c:invertIfNegative val="0"/>
            <c:bubble3D val="0"/>
            <c:spPr>
              <a:solidFill>
                <a:srgbClr val="00CC99"/>
              </a:solidFill>
            </c:spPr>
            <c:extLst>
              <c:ext xmlns:c16="http://schemas.microsoft.com/office/drawing/2014/chart" uri="{C3380CC4-5D6E-409C-BE32-E72D297353CC}">
                <c16:uniqueId val="{00000003-211D-46FE-BC41-8B44A22E7AFE}"/>
              </c:ext>
            </c:extLst>
          </c:dPt>
          <c:dPt>
            <c:idx val="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5-211D-46FE-BC41-8B44A22E7AFE}"/>
              </c:ext>
            </c:extLst>
          </c:dPt>
          <c:dPt>
            <c:idx val="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7-211D-46FE-BC41-8B44A22E7AFE}"/>
              </c:ext>
            </c:extLst>
          </c:dPt>
          <c:dPt>
            <c:idx val="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9-211D-46FE-BC41-8B44A22E7AFE}"/>
              </c:ext>
            </c:extLst>
          </c:dPt>
          <c:dPt>
            <c:idx val="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B-211D-46FE-BC41-8B44A22E7AFE}"/>
              </c:ext>
            </c:extLst>
          </c:dPt>
          <c:dPt>
            <c:idx val="6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D-211D-46FE-BC41-8B44A22E7AFE}"/>
              </c:ext>
            </c:extLst>
          </c:dPt>
          <c:dPt>
            <c:idx val="7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0F-211D-46FE-BC41-8B44A22E7AFE}"/>
              </c:ext>
            </c:extLst>
          </c:dPt>
          <c:dPt>
            <c:idx val="8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1-211D-46FE-BC41-8B44A22E7AFE}"/>
              </c:ext>
            </c:extLst>
          </c:dPt>
          <c:dPt>
            <c:idx val="9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3-211D-46FE-BC41-8B44A22E7AFE}"/>
              </c:ext>
            </c:extLst>
          </c:dPt>
          <c:dPt>
            <c:idx val="10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5-211D-46FE-BC41-8B44A22E7AFE}"/>
              </c:ext>
            </c:extLst>
          </c:dPt>
          <c:dPt>
            <c:idx val="11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7-211D-46FE-BC41-8B44A22E7AFE}"/>
              </c:ext>
            </c:extLst>
          </c:dPt>
          <c:dPt>
            <c:idx val="12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9-211D-46FE-BC41-8B44A22E7AFE}"/>
              </c:ext>
            </c:extLst>
          </c:dPt>
          <c:dPt>
            <c:idx val="13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B-211D-46FE-BC41-8B44A22E7AFE}"/>
              </c:ext>
            </c:extLst>
          </c:dPt>
          <c:dPt>
            <c:idx val="14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D-211D-46FE-BC41-8B44A22E7AFE}"/>
              </c:ext>
            </c:extLst>
          </c:dPt>
          <c:dPt>
            <c:idx val="15"/>
            <c:invertIfNegative val="0"/>
            <c:bubble3D val="0"/>
            <c:spPr>
              <a:solidFill>
                <a:srgbClr val="6BA496"/>
              </a:solidFill>
            </c:spPr>
            <c:extLst>
              <c:ext xmlns:c16="http://schemas.microsoft.com/office/drawing/2014/chart" uri="{C3380CC4-5D6E-409C-BE32-E72D297353CC}">
                <c16:uniqueId val="{0000001F-211D-46FE-BC41-8B44A22E7AFE}"/>
              </c:ext>
            </c:extLst>
          </c:dPt>
          <c:dPt>
            <c:idx val="1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1-211D-46FE-BC41-8B44A22E7AFE}"/>
              </c:ext>
            </c:extLst>
          </c:dPt>
          <c:dPt>
            <c:idx val="17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3-211D-46FE-BC41-8B44A22E7AFE}"/>
              </c:ext>
            </c:extLst>
          </c:dPt>
          <c:dPt>
            <c:idx val="18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5-211D-46FE-BC41-8B44A22E7AFE}"/>
              </c:ext>
            </c:extLst>
          </c:dPt>
          <c:dPt>
            <c:idx val="19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7-211D-46FE-BC41-8B44A22E7AFE}"/>
              </c:ext>
            </c:extLst>
          </c:dPt>
          <c:dPt>
            <c:idx val="20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9-211D-46FE-BC41-8B44A22E7AFE}"/>
              </c:ext>
            </c:extLst>
          </c:dPt>
          <c:dPt>
            <c:idx val="21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B-211D-46FE-BC41-8B44A22E7AFE}"/>
              </c:ext>
            </c:extLst>
          </c:dPt>
          <c:dPt>
            <c:idx val="22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D-211D-46FE-BC41-8B44A22E7AFE}"/>
              </c:ext>
            </c:extLst>
          </c:dPt>
          <c:dPt>
            <c:idx val="23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2F-211D-46FE-BC41-8B44A22E7AFE}"/>
              </c:ext>
            </c:extLst>
          </c:dPt>
          <c:dPt>
            <c:idx val="24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1-211D-46FE-BC41-8B44A22E7AFE}"/>
              </c:ext>
            </c:extLst>
          </c:dPt>
          <c:dPt>
            <c:idx val="25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3-211D-46FE-BC41-8B44A22E7AFE}"/>
              </c:ext>
            </c:extLst>
          </c:dPt>
          <c:dPt>
            <c:idx val="26"/>
            <c:invertIfNegative val="0"/>
            <c:bubble3D val="0"/>
            <c:spPr>
              <a:solidFill>
                <a:srgbClr val="66CCFF"/>
              </a:solidFill>
            </c:spPr>
            <c:extLst>
              <c:ext xmlns:c16="http://schemas.microsoft.com/office/drawing/2014/chart" uri="{C3380CC4-5D6E-409C-BE32-E72D297353CC}">
                <c16:uniqueId val="{00000035-211D-46FE-BC41-8B44A22E7AFE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6-211D-46FE-BC41-8B44A22E7AFE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7-211D-46FE-BC41-8B44A22E7AFE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8-211D-46FE-BC41-8B44A22E7AFE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9-211D-46FE-BC41-8B44A22E7AFE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A-211D-46FE-BC41-8B44A22E7AFE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B-211D-46FE-BC41-8B44A22E7AFE}"/>
              </c:ext>
            </c:extLst>
          </c:dPt>
          <c:dPt>
            <c:idx val="33"/>
            <c:invertIfNegative val="0"/>
            <c:bubble3D val="0"/>
            <c:spPr>
              <a:solidFill>
                <a:srgbClr val="006699"/>
              </a:solidFill>
            </c:spPr>
            <c:extLst>
              <c:ext xmlns:c16="http://schemas.microsoft.com/office/drawing/2014/chart" uri="{C3380CC4-5D6E-409C-BE32-E72D297353CC}">
                <c16:uniqueId val="{0000003D-211D-46FE-BC41-8B44A22E7AFE}"/>
              </c:ext>
            </c:extLst>
          </c:dPt>
          <c:cat>
            <c:strRef>
              <c:f>'[New toolkit charts_July13.xlsx]Ranked effects'!$A$2:$A$35</c:f>
              <c:strCache>
                <c:ptCount val="34"/>
                <c:pt idx="0">
                  <c:v>Feedback</c:v>
                </c:pt>
                <c:pt idx="1">
                  <c:v>Meta-cognition and self-regulation</c:v>
                </c:pt>
                <c:pt idx="2">
                  <c:v>Peer tutoring</c:v>
                </c:pt>
                <c:pt idx="3">
                  <c:v>Early years intervention</c:v>
                </c:pt>
                <c:pt idx="4">
                  <c:v>Homework (Secondary)</c:v>
                </c:pt>
                <c:pt idx="5">
                  <c:v>One to one tuition</c:v>
                </c:pt>
                <c:pt idx="6">
                  <c:v>Collaborative learning</c:v>
                </c:pt>
                <c:pt idx="7">
                  <c:v>Oral language interventions</c:v>
                </c:pt>
                <c:pt idx="8">
                  <c:v>Mastery learning</c:v>
                </c:pt>
                <c:pt idx="9">
                  <c:v>Phonics</c:v>
                </c:pt>
                <c:pt idx="10">
                  <c:v>Small group tuition</c:v>
                </c:pt>
                <c:pt idx="11">
                  <c:v>Behaviour interventions</c:v>
                </c:pt>
                <c:pt idx="12">
                  <c:v>Digital technology</c:v>
                </c:pt>
                <c:pt idx="13">
                  <c:v>Social and emotional aspects of learning</c:v>
                </c:pt>
                <c:pt idx="14">
                  <c:v>Parental involvement</c:v>
                </c:pt>
                <c:pt idx="15">
                  <c:v>Outdoor adventure learning</c:v>
                </c:pt>
                <c:pt idx="16">
                  <c:v>Reducing class size</c:v>
                </c:pt>
                <c:pt idx="17">
                  <c:v>Summer schools</c:v>
                </c:pt>
                <c:pt idx="18">
                  <c:v>Sports participation</c:v>
                </c:pt>
                <c:pt idx="19">
                  <c:v>Arts participation</c:v>
                </c:pt>
                <c:pt idx="20">
                  <c:v>Learning styles</c:v>
                </c:pt>
                <c:pt idx="21">
                  <c:v>Extended school time</c:v>
                </c:pt>
                <c:pt idx="22">
                  <c:v>After school programmes</c:v>
                </c:pt>
                <c:pt idx="23">
                  <c:v>Individualised instruction</c:v>
                </c:pt>
                <c:pt idx="24">
                  <c:v>Teaching assistants</c:v>
                </c:pt>
                <c:pt idx="25">
                  <c:v>Homework (Primary)</c:v>
                </c:pt>
                <c:pt idx="26">
                  <c:v>Mentoring</c:v>
                </c:pt>
                <c:pt idx="27">
                  <c:v>Aspiration interventions</c:v>
                </c:pt>
                <c:pt idx="28">
                  <c:v>Block scheduling</c:v>
                </c:pt>
                <c:pt idx="29">
                  <c:v>Performance pay</c:v>
                </c:pt>
                <c:pt idx="30">
                  <c:v>Physical environment</c:v>
                </c:pt>
                <c:pt idx="31">
                  <c:v>School uniform</c:v>
                </c:pt>
                <c:pt idx="32">
                  <c:v>Ability grouping</c:v>
                </c:pt>
                <c:pt idx="33">
                  <c:v>Repeating a year </c:v>
                </c:pt>
              </c:strCache>
            </c:strRef>
          </c:cat>
          <c:val>
            <c:numRef>
              <c:f>'[New toolkit charts_July13.xlsx]Ranked effects'!$B$2:$B$35</c:f>
              <c:numCache>
                <c:formatCode>General</c:formatCode>
                <c:ptCount val="34"/>
                <c:pt idx="0">
                  <c:v>0.62</c:v>
                </c:pt>
                <c:pt idx="1">
                  <c:v>0.62</c:v>
                </c:pt>
                <c:pt idx="2">
                  <c:v>0.48</c:v>
                </c:pt>
                <c:pt idx="3">
                  <c:v>0.45</c:v>
                </c:pt>
                <c:pt idx="4">
                  <c:v>0.44</c:v>
                </c:pt>
                <c:pt idx="5">
                  <c:v>0.44</c:v>
                </c:pt>
                <c:pt idx="6">
                  <c:v>0.42</c:v>
                </c:pt>
                <c:pt idx="7">
                  <c:v>0.41</c:v>
                </c:pt>
                <c:pt idx="8">
                  <c:v>0.4</c:v>
                </c:pt>
                <c:pt idx="9">
                  <c:v>0.35</c:v>
                </c:pt>
                <c:pt idx="10">
                  <c:v>0.34</c:v>
                </c:pt>
                <c:pt idx="11">
                  <c:v>0.32</c:v>
                </c:pt>
                <c:pt idx="12">
                  <c:v>0.28000000000000003</c:v>
                </c:pt>
                <c:pt idx="13">
                  <c:v>0.27</c:v>
                </c:pt>
                <c:pt idx="14">
                  <c:v>0.26</c:v>
                </c:pt>
                <c:pt idx="15">
                  <c:v>0.23</c:v>
                </c:pt>
                <c:pt idx="16">
                  <c:v>0.2</c:v>
                </c:pt>
                <c:pt idx="17">
                  <c:v>0.19</c:v>
                </c:pt>
                <c:pt idx="18">
                  <c:v>0.18</c:v>
                </c:pt>
                <c:pt idx="19">
                  <c:v>0.15</c:v>
                </c:pt>
                <c:pt idx="20">
                  <c:v>0.13</c:v>
                </c:pt>
                <c:pt idx="21">
                  <c:v>0.11</c:v>
                </c:pt>
                <c:pt idx="22">
                  <c:v>0.1</c:v>
                </c:pt>
                <c:pt idx="23">
                  <c:v>0.1</c:v>
                </c:pt>
                <c:pt idx="24">
                  <c:v>0.08</c:v>
                </c:pt>
                <c:pt idx="25">
                  <c:v>7.0000000000000007E-2</c:v>
                </c:pt>
                <c:pt idx="26">
                  <c:v>0.05</c:v>
                </c:pt>
                <c:pt idx="27">
                  <c:v>0.01</c:v>
                </c:pt>
                <c:pt idx="28">
                  <c:v>0.01</c:v>
                </c:pt>
                <c:pt idx="29">
                  <c:v>0.01</c:v>
                </c:pt>
                <c:pt idx="30">
                  <c:v>0.01</c:v>
                </c:pt>
                <c:pt idx="31">
                  <c:v>0.01</c:v>
                </c:pt>
                <c:pt idx="32">
                  <c:v>-7.0000000000000001E-3</c:v>
                </c:pt>
                <c:pt idx="33">
                  <c:v>-0.32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211D-46FE-BC41-8B44A22E7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0060288"/>
        <c:axId val="90061824"/>
      </c:barChart>
      <c:catAx>
        <c:axId val="9006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>
                <a:solidFill>
                  <a:schemeClr val="bg2">
                    <a:lumMod val="50000"/>
                  </a:schemeClr>
                </a:solidFill>
                <a:latin typeface="+mn-lt"/>
              </a:defRPr>
            </a:pPr>
            <a:endParaRPr lang="pt-BR"/>
          </a:p>
        </c:txPr>
        <c:crossAx val="90061824"/>
        <c:crossesAt val="0"/>
        <c:auto val="1"/>
        <c:lblAlgn val="ctr"/>
        <c:lblOffset val="100"/>
        <c:noMultiLvlLbl val="0"/>
      </c:catAx>
      <c:valAx>
        <c:axId val="90061824"/>
        <c:scaling>
          <c:orientation val="minMax"/>
        </c:scaling>
        <c:delete val="0"/>
        <c:axPos val="r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pt-BR"/>
          </a:p>
        </c:txPr>
        <c:crossAx val="90060288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CTAT/CTAT/wiki/Creating-a-Cognitive-Tutor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CTAT/CTAT/wiki/Creating-a-Cognitive-Tutor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CTAT/CTAT/wiki/Creating-a-Cognitive-Tutor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CTAT/CTAT/wiki/Creating-a-Cognitive-Tutor" TargetMode="External"/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CTAT/CTAT/wiki/Creating-a-Cognitive-Tutor" TargetMode="External"/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0b3426e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f0b3426ec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190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7402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397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418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161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Início do 5o vídeo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611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9e73b9ea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9e73b9ea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905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4b74d0b19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4b74d0b19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4b74d0b19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4b74d0b19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4b74d0b19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4b74d0b19d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9e73b9ea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9e73b9ea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4b74d0b19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4b74d0b19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32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4b74d0b19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4b74d0b19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4b74d0b19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4b74d0b19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4b74d0b19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4b74d0b19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b5bf61d9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b5bf61d9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b5bf61d91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b5bf61d91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b5bf61d9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b5bf61d9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b5bf61d91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b5bf61d91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b5bf61d9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b5bf61d91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b5bf61d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b5bf61d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b5bf61d9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b5bf61d9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b5bf61d9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b5bf61d9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b5bf61d9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b5bf61d91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b5bf61d91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b5bf61d91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b5bf61d9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b5bf61d9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b5bf61d91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b5bf61d91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b5bf61d91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b5bf61d91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4b5bf61d91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4b5bf61d91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b77efbe5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b77efbe5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b5bf61d91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b5bf61d91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1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b5bf61d91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b5bf61d91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563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b5bf61d91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b5bf61d91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948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b5bf61d91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b5bf61d91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631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b5bf61d9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b5bf61d9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b5bf61d9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b5bf61d91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1: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 que é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1 (pensar nas aplicações práticas)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2: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dos módulos de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2 (pensar nas funções de cada módulo)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3: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Tutorial de como usar o CTAT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- 1 Case prático com o CTAT (utilizar a ferramenta e decompor seus elementos e utilidade. Propor melhorias de acordo com contexto). - </a:t>
            </a:r>
            <a:r>
              <a:rPr lang="en" sz="14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https://github.com/CMUCTAT/CTAT/wiki/Creating-a-Cognitive-Tutor</a:t>
            </a: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Iniciar a construção de um STI no CTAT (propor problema para que se encontre a solução).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4: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Acompanhamento da Construção de um STI utilizando-se do CTAT para avaliação final do tópico.</a:t>
            </a:r>
            <a:endParaRPr sz="1400" b="1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17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b5bf61d91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b5bf61d91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1019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b5bf61d91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b5bf61d91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54877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4b5bf61d91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4b5bf61d91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b5bf61d91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b5bf61d91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4b5bf61d91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4b5bf61d91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4b5bf61d91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4b5bf61d91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b5bf61d91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4b5bf61d91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4b5bf61d91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4b5bf61d91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b5bf61d91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b5bf61d91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2363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b5bf61d91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b5bf61d91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78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85186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b5bf61d91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4b5bf61d91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b5bf61d9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b5bf61d9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206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b5bf61d91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b5bf61d91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b5bf61d91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4b5bf61d91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4b5bf61d91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4b5bf61d91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4b5bf61d91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4b5bf61d91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b5bf61d91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4b5bf61d91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b5bf61d91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4b5bf61d91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85924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b5bf61d91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b5bf61d91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b5bf61d91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4b5bf61d91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1: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 que é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1 (pensar nas aplicações práticas)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2: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dos módulos de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2 (pensar nas funções de cada módulo)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3: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Tutorial de como usar o CTAT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- 1 Case prático com o CTAT (utilizar a ferramenta e decompor seus elementos e utilidade. Propor melhorias de acordo com contexto). - </a:t>
            </a:r>
            <a:r>
              <a:rPr lang="en" sz="14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https://github.com/CMUCTAT/CTAT/wiki/Creating-a-Cognitive-Tutor</a:t>
            </a: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Iniciar a construção de um STI no CTAT (propor problema para que se encontre a solução).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4: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Acompanhamento da Construção de um STI utilizando-se do CTAT para avaliação final do tópico.</a:t>
            </a:r>
            <a:endParaRPr sz="1400" b="1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850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65764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5bf61d9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5bf61d91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5bf61d9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5bf61d91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4509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5bf61d9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5bf61d91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6991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b5bf61d91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4b5bf61d91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1: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 que é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1 (pensar nas aplicações práticas)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2: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dos módulos de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2 (pensar nas funções de cada módulo)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3: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Tutorial de como usar o CTAT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- 1 Case prático com o CTAT (utilizar a ferramenta e decompor seus elementos e utilidade. Propor melhorias de acordo com contexto). - </a:t>
            </a:r>
            <a:r>
              <a:rPr lang="en" sz="14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https://github.com/CMUCTAT/CTAT/wiki/Creating-a-Cognitive-Tutor</a:t>
            </a: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Iniciar a construção de um STI no CTAT (propor problema para que se encontre a solução).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4: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Acompanhamento da Construção de um STI utilizando-se do CTAT para avaliação final do tópico.</a:t>
            </a:r>
            <a:endParaRPr sz="1400" b="1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47774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5bf61d9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5bf61d91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7142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5bf61d9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5bf61d91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8040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PbG</a:t>
            </a:r>
            <a:r>
              <a:rPr lang="en-US" dirty="0"/>
              <a:t>-GUI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AA04E-E79D-47A4-9BE5-8A97E1F9D87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78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b5bf61d91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4b5bf61d91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1: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 que é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1 (pensar nas aplicações práticas)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2: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dos módulos de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2 (pensar nas funções de cada módulo)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3: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Tutorial de como usar o CTAT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- 1 Case prático com o CTAT (utilizar a ferramenta e decompor seus elementos e utilidade. Propor melhorias de acordo com contexto). - </a:t>
            </a:r>
            <a:r>
              <a:rPr lang="en" sz="14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https://github.com/CMUCTAT/CTAT/wiki/Creating-a-Cognitive-Tutor</a:t>
            </a: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Iniciar a construção de um STI no CTAT (propor problema para que se encontre a solução).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4: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Acompanhamento da Construção de um STI utilizando-se do CTAT para avaliação final do tópico.</a:t>
            </a:r>
            <a:endParaRPr sz="1400" b="1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099354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0b3426e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f0b3426ec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3837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b5bf61d9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b5bf61d9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1: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 que é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1 (pensar nas aplicações práticas)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2: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Definição dos módulos de um STI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- 2 cases de exemplo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Exercícios - parte 2 (pensar nas funções de cada módulo)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3: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Tutorial de como usar o CTAT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- 1 Case prático com o CTAT (utilizar a ferramenta e decompor seus elementos e utilidade. Propor melhorias de acordo com contexto). - </a:t>
            </a:r>
            <a:r>
              <a:rPr lang="en" sz="14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https://github.com/CMUCTAT/CTAT/wiki/Creating-a-Cognitive-Tutor</a:t>
            </a: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Iniciar a construção de um STI no CTAT (propor problema para que se encontre a solução).</a:t>
            </a:r>
            <a:endParaRPr sz="14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Semana 4:</a:t>
            </a:r>
            <a:b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- Acompanhamento da Construção de um STI utilizando-se do CTAT para avaliação final do tópico.</a:t>
            </a:r>
            <a:endParaRPr sz="1400" b="1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9058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b5bf61d9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b5bf61d91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b5bf61d9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b5bf61d91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4b5bf61d9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4b5bf61d91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b5bf61d91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b5bf61d91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b5bf61d9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b5bf61d9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b5bf61d91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b5bf61d91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5bf61d9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5bf61d9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Início do 5o vídeo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494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pecialização ICMC 1">
  <p:cSld name="TITLE_1">
    <p:bg>
      <p:bgPr>
        <a:solidFill>
          <a:srgbClr val="1E8AA4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None/>
              <a:defRPr sz="5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3F3F3"/>
                </a:solidFill>
              </a:defRPr>
            </a:lvl1pPr>
            <a:lvl2pPr lvl="1" rtl="0">
              <a:buNone/>
              <a:defRPr>
                <a:solidFill>
                  <a:srgbClr val="F3F3F3"/>
                </a:solidFill>
              </a:defRPr>
            </a:lvl2pPr>
            <a:lvl3pPr lvl="2" rtl="0">
              <a:buNone/>
              <a:defRPr>
                <a:solidFill>
                  <a:srgbClr val="F3F3F3"/>
                </a:solidFill>
              </a:defRPr>
            </a:lvl3pPr>
            <a:lvl4pPr lvl="3" rtl="0">
              <a:buNone/>
              <a:defRPr>
                <a:solidFill>
                  <a:srgbClr val="F3F3F3"/>
                </a:solidFill>
              </a:defRPr>
            </a:lvl4pPr>
            <a:lvl5pPr lvl="4" rtl="0">
              <a:buNone/>
              <a:defRPr>
                <a:solidFill>
                  <a:srgbClr val="F3F3F3"/>
                </a:solidFill>
              </a:defRPr>
            </a:lvl5pPr>
            <a:lvl6pPr lvl="5" rtl="0">
              <a:buNone/>
              <a:defRPr>
                <a:solidFill>
                  <a:srgbClr val="F3F3F3"/>
                </a:solidFill>
              </a:defRPr>
            </a:lvl6pPr>
            <a:lvl7pPr lvl="6" rtl="0">
              <a:buNone/>
              <a:defRPr>
                <a:solidFill>
                  <a:srgbClr val="F3F3F3"/>
                </a:solidFill>
              </a:defRPr>
            </a:lvl7pPr>
            <a:lvl8pPr lvl="7" rtl="0">
              <a:buNone/>
              <a:defRPr>
                <a:solidFill>
                  <a:srgbClr val="F3F3F3"/>
                </a:solidFill>
              </a:defRPr>
            </a:lvl8pPr>
            <a:lvl9pPr lvl="8" rtl="0">
              <a:buNone/>
              <a:defRPr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5718" y="3779125"/>
            <a:ext cx="1211975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468" y="3827150"/>
            <a:ext cx="1211975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3218" y="3779125"/>
            <a:ext cx="1211975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21061" cy="4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7" name="Google Shape;77;p12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4BA7-A35A-40FB-B831-C2C0747F1258}" type="datetime1">
              <a:rPr lang="en-US" smtClean="0"/>
              <a:t>10/14/2019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3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F532-DC4C-47CF-A654-A2B036E90B7B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pecialização ICMC 1 1">
  <p:cSld name="TITLE_1_1">
    <p:bg>
      <p:bgPr>
        <a:solidFill>
          <a:srgbClr val="1E8AA4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None/>
              <a:defRPr sz="5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3F3F3"/>
                </a:solidFill>
              </a:defRPr>
            </a:lvl1pPr>
            <a:lvl2pPr lvl="1" rtl="0">
              <a:buNone/>
              <a:defRPr>
                <a:solidFill>
                  <a:srgbClr val="F3F3F3"/>
                </a:solidFill>
              </a:defRPr>
            </a:lvl2pPr>
            <a:lvl3pPr lvl="2" rtl="0">
              <a:buNone/>
              <a:defRPr>
                <a:solidFill>
                  <a:srgbClr val="F3F3F3"/>
                </a:solidFill>
              </a:defRPr>
            </a:lvl3pPr>
            <a:lvl4pPr lvl="3" rtl="0">
              <a:buNone/>
              <a:defRPr>
                <a:solidFill>
                  <a:srgbClr val="F3F3F3"/>
                </a:solidFill>
              </a:defRPr>
            </a:lvl4pPr>
            <a:lvl5pPr lvl="4" rtl="0">
              <a:buNone/>
              <a:defRPr>
                <a:solidFill>
                  <a:srgbClr val="F3F3F3"/>
                </a:solidFill>
              </a:defRPr>
            </a:lvl5pPr>
            <a:lvl6pPr lvl="5" rtl="0">
              <a:buNone/>
              <a:defRPr>
                <a:solidFill>
                  <a:srgbClr val="F3F3F3"/>
                </a:solidFill>
              </a:defRPr>
            </a:lvl6pPr>
            <a:lvl7pPr lvl="6" rtl="0">
              <a:buNone/>
              <a:defRPr>
                <a:solidFill>
                  <a:srgbClr val="F3F3F3"/>
                </a:solidFill>
              </a:defRPr>
            </a:lvl7pPr>
            <a:lvl8pPr lvl="7" rtl="0">
              <a:buNone/>
              <a:defRPr>
                <a:solidFill>
                  <a:srgbClr val="F3F3F3"/>
                </a:solidFill>
              </a:defRPr>
            </a:lvl8pPr>
            <a:lvl9pPr lvl="8" rtl="0">
              <a:buNone/>
              <a:defRPr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421061" cy="4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0" y="158050"/>
            <a:ext cx="3160800" cy="10086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38385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597676" y="211725"/>
            <a:ext cx="274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3" name="Google Shape;63;p10"/>
          <p:cNvSpPr/>
          <p:nvPr/>
        </p:nvSpPr>
        <p:spPr>
          <a:xfrm>
            <a:off x="0" y="1595500"/>
            <a:ext cx="6284100" cy="17160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206978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597678" y="1649175"/>
            <a:ext cx="59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4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-1881" y="0"/>
            <a:ext cx="4572000" cy="51435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57763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200"/>
              <a:buNone/>
              <a:defRPr sz="42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2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100"/>
              <a:buNone/>
              <a:defRPr sz="21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erscience.com/offer.php?id=48056" TargetMode="External"/><Relationship Id="rId3" Type="http://schemas.openxmlformats.org/officeDocument/2006/relationships/hyperlink" Target="https://doi.org/10.1016/j.tele.2018.04.015" TargetMode="External"/><Relationship Id="rId7" Type="http://schemas.openxmlformats.org/officeDocument/2006/relationships/hyperlink" Target="https://doi.org/10.1007/978-3-642-34654-5_64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007/s10462-015-9440-z" TargetMode="External"/><Relationship Id="rId5" Type="http://schemas.openxmlformats.org/officeDocument/2006/relationships/hyperlink" Target="http://dx.doi.org/10.5753/cbie.sbie.2017.1137" TargetMode="External"/><Relationship Id="rId4" Type="http://schemas.openxmlformats.org/officeDocument/2006/relationships/hyperlink" Target="https://doi.org/10.1007/s10462-017-9539-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Dexjdmfv2c4?t=5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tutor.web.cmu.edu/hom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doi.ieeecomputersociety.org/10.1109/TLT.2009.2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aleven/Papers/2016/Aleven_etal_Handbook2017_AdaptiveLearningTechnologies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tutor.web.cmu.edu/home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07/978-3-642-21869-9_30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BF01099821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07/s11257-017-9193-2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tutor.web.cmu.edu/home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%2F978-3-642-39314-3_15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%2F978-3-642-39314-3_15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6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125799" y="265588"/>
            <a:ext cx="8780785" cy="17821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/>
              <a:t>Intelligent</a:t>
            </a:r>
            <a:r>
              <a:rPr lang="pt-BR" sz="4800" dirty="0"/>
              <a:t> </a:t>
            </a:r>
            <a:r>
              <a:rPr lang="pt-BR" sz="4800" dirty="0" err="1"/>
              <a:t>Tutoring</a:t>
            </a:r>
            <a:r>
              <a:rPr lang="pt-BR" sz="4800" dirty="0"/>
              <a:t> System: </a:t>
            </a:r>
            <a:br>
              <a:rPr lang="pt-BR" sz="4800" dirty="0"/>
            </a:br>
            <a:r>
              <a:rPr lang="pt-BR" sz="4400" dirty="0"/>
              <a:t>The </a:t>
            </a:r>
            <a:r>
              <a:rPr lang="pt-BR" sz="4400" dirty="0" err="1"/>
              <a:t>importance</a:t>
            </a:r>
            <a:r>
              <a:rPr lang="pt-BR" sz="4400" dirty="0"/>
              <a:t> </a:t>
            </a:r>
            <a:r>
              <a:rPr lang="pt-BR" sz="4400" dirty="0" err="1"/>
              <a:t>of</a:t>
            </a:r>
            <a:r>
              <a:rPr lang="pt-BR" sz="4400" dirty="0"/>
              <a:t> </a:t>
            </a:r>
            <a:r>
              <a:rPr lang="pt-BR" sz="4400" dirty="0" err="1"/>
              <a:t>the</a:t>
            </a:r>
            <a:r>
              <a:rPr lang="pt-BR" sz="4400" dirty="0"/>
              <a:t> </a:t>
            </a:r>
            <a:r>
              <a:rPr lang="pt-BR" sz="4400" dirty="0" err="1"/>
              <a:t>Inner</a:t>
            </a:r>
            <a:r>
              <a:rPr lang="pt-BR" sz="4400" dirty="0"/>
              <a:t> Loop</a:t>
            </a:r>
            <a:endParaRPr sz="4400" dirty="0"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7435" y="2211410"/>
            <a:ext cx="896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Prof. Seiji Isotani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 of Sao Paulo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/>
              <a:t>sisotani@icmc.u</a:t>
            </a:r>
            <a:r>
              <a:rPr lang="pt-BR" sz="2400" u="sng" dirty="0"/>
              <a:t>sp.br</a:t>
            </a:r>
            <a:r>
              <a:rPr lang="pt-B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</p:spTree>
    <p:extLst>
      <p:ext uri="{BB962C8B-B14F-4D97-AF65-F5344CB8AC3E}">
        <p14:creationId xmlns:p14="http://schemas.microsoft.com/office/powerpoint/2010/main" val="18975244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1"/>
          <p:cNvSpPr txBox="1">
            <a:spLocks noGrp="1"/>
          </p:cNvSpPr>
          <p:nvPr>
            <p:ph type="body" idx="1"/>
          </p:nvPr>
        </p:nvSpPr>
        <p:spPr>
          <a:xfrm>
            <a:off x="311699" y="892125"/>
            <a:ext cx="875502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b="1" dirty="0"/>
              <a:t>Similar to Mastery learning</a:t>
            </a:r>
            <a:r>
              <a:rPr lang="en" sz="2000" dirty="0"/>
              <a:t>. However, the strategy to select the tasks tries to reduce the number of students’ interactions to maximaze  the learning gains. 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In macro adaptation the system choose the tasks that require the minimum number of knowledge components (i.e. piece of knowledge) </a:t>
            </a:r>
            <a:r>
              <a:rPr lang="pt-BR" sz="2000" dirty="0"/>
              <a:t>by </a:t>
            </a:r>
            <a:r>
              <a:rPr lang="pt-BR" sz="2000" dirty="0" err="1"/>
              <a:t>assessing</a:t>
            </a:r>
            <a:r>
              <a:rPr lang="pt-BR" sz="2000" dirty="0"/>
              <a:t> </a:t>
            </a:r>
            <a:r>
              <a:rPr lang="pt-BR" sz="2000" dirty="0" err="1"/>
              <a:t>current</a:t>
            </a:r>
            <a:r>
              <a:rPr lang="pt-BR" sz="2000" dirty="0"/>
              <a:t> </a:t>
            </a:r>
            <a:r>
              <a:rPr lang="pt-BR" sz="2000" dirty="0" err="1"/>
              <a:t>students</a:t>
            </a:r>
            <a:r>
              <a:rPr lang="pt-BR" sz="2000" dirty="0"/>
              <a:t>’ </a:t>
            </a:r>
            <a:r>
              <a:rPr lang="pt-BR" sz="2000" dirty="0" err="1"/>
              <a:t>knowledge</a:t>
            </a:r>
            <a:r>
              <a:rPr lang="pt-BR" sz="2000" dirty="0"/>
              <a:t> </a:t>
            </a:r>
            <a:r>
              <a:rPr lang="pt-BR" sz="2000" dirty="0" err="1"/>
              <a:t>state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available</a:t>
            </a:r>
            <a:r>
              <a:rPr lang="pt-BR" sz="2000" dirty="0"/>
              <a:t> </a:t>
            </a:r>
            <a:r>
              <a:rPr lang="pt-BR" sz="2000" dirty="0" err="1"/>
              <a:t>tasks</a:t>
            </a:r>
            <a:r>
              <a:rPr lang="pt-BR" sz="2000" dirty="0"/>
              <a:t>. </a:t>
            </a:r>
            <a:endParaRPr lang="en"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Each task must be associated with 1 or more knowledge components (VERY HARD AND TIME CONSUMING TASK!!!!) </a:t>
            </a:r>
          </a:p>
        </p:txBody>
      </p:sp>
      <p:sp>
        <p:nvSpPr>
          <p:cNvPr id="468" name="Google Shape;468;p61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endParaRPr dirty="0"/>
          </a:p>
        </p:txBody>
      </p:sp>
      <p:sp>
        <p:nvSpPr>
          <p:cNvPr id="469" name="Google Shape;469;p61"/>
          <p:cNvSpPr txBox="1"/>
          <p:nvPr/>
        </p:nvSpPr>
        <p:spPr>
          <a:xfrm>
            <a:off x="428625" y="892125"/>
            <a:ext cx="652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2000"/>
              <a:buFont typeface="Roboto"/>
              <a:buAutoNum type="arabicParenR" startAt="4"/>
            </a:pPr>
            <a:r>
              <a:rPr lang="en" sz="20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Macro </a:t>
            </a:r>
            <a:r>
              <a:rPr lang="pt-BR" sz="20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Adaptation</a:t>
            </a:r>
            <a:r>
              <a:rPr lang="en" sz="20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3"/>
          <p:cNvSpPr txBox="1">
            <a:spLocks noGrp="1"/>
          </p:cNvSpPr>
          <p:nvPr>
            <p:ph type="body" idx="1"/>
          </p:nvPr>
        </p:nvSpPr>
        <p:spPr>
          <a:xfrm>
            <a:off x="311700" y="990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Nota Importante 1: para que a Macro-adaptação ocorra é necessário que o </a:t>
            </a:r>
            <a:r>
              <a:rPr lang="en" sz="2400" u="sng"/>
              <a:t>Modelo do Aluno</a:t>
            </a:r>
            <a:r>
              <a:rPr lang="en" sz="2400"/>
              <a:t> tenha pelo menos as seguintes informações: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Quais conteúdos foram utilizados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Conhecimento atual do aluno (de acordo com os CCs), incluindo erros conceituais</a:t>
            </a:r>
            <a:endParaRPr sz="2400" baseline="300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Conhecimento desejado para cada CCs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Informações de preferências, demografia, etc.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481" name="Google Shape;481;p63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4"/>
          <p:cNvSpPr txBox="1">
            <a:spLocks noGrp="1"/>
          </p:cNvSpPr>
          <p:nvPr>
            <p:ph type="body" idx="1"/>
          </p:nvPr>
        </p:nvSpPr>
        <p:spPr>
          <a:xfrm>
            <a:off x="311700" y="990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Nota Importante 2: Existem dois grandes desafios para viabilizar a macro-adaptação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Identificar e associar adequadamente os CCs de cada conteúdo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Ter uma grande quantidade de conteúdo disponível (em, particular exercícios)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487" name="Google Shape;487;p64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Laço Externo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"/>
          <p:cNvSpPr txBox="1">
            <a:spLocks noGrp="1"/>
          </p:cNvSpPr>
          <p:nvPr>
            <p:ph type="body" idx="1"/>
          </p:nvPr>
        </p:nvSpPr>
        <p:spPr>
          <a:xfrm>
            <a:off x="311699" y="990550"/>
            <a:ext cx="891815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</a:t>
            </a:r>
            <a:r>
              <a:rPr lang="pt-BR" sz="2400" dirty="0" err="1"/>
              <a:t>techniques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implement</a:t>
            </a:r>
            <a:r>
              <a:rPr lang="pt-BR" sz="2400" dirty="0"/>
              <a:t> macro </a:t>
            </a:r>
            <a:r>
              <a:rPr lang="pt-BR" sz="2400" dirty="0" err="1"/>
              <a:t>adaptation</a:t>
            </a:r>
            <a:r>
              <a:rPr lang="en" sz="2400" dirty="0"/>
              <a:t>. </a:t>
            </a:r>
            <a:r>
              <a:rPr lang="pt-BR" sz="2400" dirty="0"/>
              <a:t>Some exemples use</a:t>
            </a:r>
            <a:r>
              <a:rPr lang="en" sz="2400" dirty="0"/>
              <a:t>:</a:t>
            </a:r>
            <a:endParaRPr sz="2400" dirty="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Educational</a:t>
            </a:r>
            <a:r>
              <a:rPr lang="pt-BR" sz="2400" dirty="0"/>
              <a:t> Data Mining </a:t>
            </a:r>
            <a:r>
              <a:rPr lang="en" sz="1200" dirty="0"/>
              <a:t>(</a:t>
            </a:r>
            <a:r>
              <a:rPr lang="en" sz="1200" u="sng" dirty="0">
                <a:solidFill>
                  <a:schemeClr val="hlink"/>
                </a:solidFill>
                <a:hlinkClick r:id="rId3"/>
              </a:rPr>
              <a:t>https://doi.org/10.1016/j.tele.2018.04.015</a:t>
            </a:r>
            <a:r>
              <a:rPr lang="en" sz="1200" dirty="0"/>
              <a:t>) </a:t>
            </a:r>
            <a:endParaRPr sz="1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Ontologies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Semantic</a:t>
            </a:r>
            <a:r>
              <a:rPr lang="pt-BR" sz="2400" dirty="0"/>
              <a:t> Web </a:t>
            </a:r>
            <a:r>
              <a:rPr lang="en" sz="1200" dirty="0"/>
              <a:t> (</a:t>
            </a:r>
            <a:r>
              <a:rPr lang="en" sz="1200" u="sng" dirty="0">
                <a:solidFill>
                  <a:schemeClr val="hlink"/>
                </a:solidFill>
                <a:hlinkClick r:id="rId4"/>
              </a:rPr>
              <a:t>https://doi.org/10.1007/s10462-017-9539-5</a:t>
            </a:r>
            <a:r>
              <a:rPr lang="en" sz="1200" dirty="0"/>
              <a:t>)</a:t>
            </a:r>
            <a:endParaRPr sz="1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Genetic</a:t>
            </a:r>
            <a:r>
              <a:rPr lang="pt-BR" sz="2400" dirty="0"/>
              <a:t> </a:t>
            </a:r>
            <a:r>
              <a:rPr lang="pt-BR" sz="2400" dirty="0" err="1"/>
              <a:t>Algorithms</a:t>
            </a:r>
            <a:r>
              <a:rPr lang="en" sz="2400" dirty="0"/>
              <a:t> </a:t>
            </a:r>
            <a:r>
              <a:rPr lang="en" sz="1200" dirty="0"/>
              <a:t>(</a:t>
            </a:r>
            <a:r>
              <a:rPr lang="en" sz="1200" u="sng" dirty="0">
                <a:solidFill>
                  <a:schemeClr val="hlink"/>
                </a:solidFill>
                <a:hlinkClick r:id="rId5"/>
              </a:rPr>
              <a:t>http://dx.doi.org/10.5753/cbie.sbie.2017.1137</a:t>
            </a:r>
            <a:r>
              <a:rPr lang="en" sz="1200" dirty="0"/>
              <a:t>)</a:t>
            </a:r>
            <a:endParaRPr sz="1200" dirty="0"/>
          </a:p>
          <a:p>
            <a:pPr lvl="0" indent="-381000">
              <a:buSzPts val="2400"/>
            </a:pPr>
            <a:r>
              <a:rPr lang="pt-BR" sz="2400" dirty="0" err="1"/>
              <a:t>Recommendation</a:t>
            </a:r>
            <a:r>
              <a:rPr lang="pt-BR" sz="2400" dirty="0"/>
              <a:t> System </a:t>
            </a:r>
            <a:r>
              <a:rPr lang="pt-BR" sz="2400" dirty="0" err="1"/>
              <a:t>Algorithms</a:t>
            </a:r>
            <a:r>
              <a:rPr lang="en" sz="1200" dirty="0"/>
              <a:t> (</a:t>
            </a:r>
            <a:r>
              <a:rPr lang="en" sz="1200" u="sng" dirty="0">
                <a:solidFill>
                  <a:schemeClr val="hlink"/>
                </a:solidFill>
                <a:hlinkClick r:id="rId6"/>
              </a:rPr>
              <a:t>https://doi.org/10.1007/s10462-015-9440-z</a:t>
            </a:r>
            <a:r>
              <a:rPr lang="en" sz="1200" dirty="0"/>
              <a:t>)</a:t>
            </a:r>
            <a:endParaRPr sz="1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Agents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Multiagents</a:t>
            </a:r>
            <a:r>
              <a:rPr lang="pt-BR" sz="2400" dirty="0"/>
              <a:t> </a:t>
            </a:r>
            <a:r>
              <a:rPr lang="en" sz="1200" dirty="0"/>
              <a:t>(</a:t>
            </a:r>
            <a:r>
              <a:rPr lang="en" sz="1200" u="sng" dirty="0">
                <a:solidFill>
                  <a:schemeClr val="hlink"/>
                </a:solidFill>
                <a:hlinkClick r:id="rId7"/>
              </a:rPr>
              <a:t>https://doi.org/10.1007/978-3-642-34654-5_64</a:t>
            </a:r>
            <a:r>
              <a:rPr lang="en" sz="1200" dirty="0"/>
              <a:t>, </a:t>
            </a:r>
            <a:r>
              <a:rPr lang="en" sz="1200" u="sng" dirty="0">
                <a:solidFill>
                  <a:schemeClr val="hlink"/>
                </a:solidFill>
                <a:hlinkClick r:id="rId8"/>
              </a:rPr>
              <a:t>http://www.inderscience.com/offer.php?id=48056</a:t>
            </a:r>
            <a:r>
              <a:rPr lang="en" sz="1200" dirty="0"/>
              <a:t>)</a:t>
            </a:r>
            <a:endParaRPr sz="1200" dirty="0"/>
          </a:p>
        </p:txBody>
      </p:sp>
      <p:sp>
        <p:nvSpPr>
          <p:cNvPr id="475" name="Google Shape;475;p6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312;p48">
            <a:extLst>
              <a:ext uri="{FF2B5EF4-FFF2-40B4-BE49-F238E27FC236}">
                <a16:creationId xmlns:a16="http://schemas.microsoft.com/office/drawing/2014/main" id="{C0D66013-5883-4AC9-93F3-4D2B173482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550" y="1866025"/>
            <a:ext cx="4177477" cy="223349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476125F0-C553-409C-9B9C-96AF8F3E5F56}"/>
              </a:ext>
            </a:extLst>
          </p:cNvPr>
          <p:cNvSpPr/>
          <p:nvPr/>
        </p:nvSpPr>
        <p:spPr>
          <a:xfrm>
            <a:off x="5705341" y="1948126"/>
            <a:ext cx="1021927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9CBD9A6-EA66-43B7-A718-FC641C980877}"/>
              </a:ext>
            </a:extLst>
          </p:cNvPr>
          <p:cNvSpPr/>
          <p:nvPr/>
        </p:nvSpPr>
        <p:spPr>
          <a:xfrm>
            <a:off x="5580845" y="3200455"/>
            <a:ext cx="1166480" cy="36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0DFEB53-EB41-44A6-878B-D464DDA5E8AA}"/>
              </a:ext>
            </a:extLst>
          </p:cNvPr>
          <p:cNvSpPr/>
          <p:nvPr/>
        </p:nvSpPr>
        <p:spPr>
          <a:xfrm>
            <a:off x="3129567" y="2268371"/>
            <a:ext cx="1013137" cy="32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2993AF1-503C-4E85-ADC1-745B34A75AF7}"/>
              </a:ext>
            </a:extLst>
          </p:cNvPr>
          <p:cNvSpPr/>
          <p:nvPr/>
        </p:nvSpPr>
        <p:spPr>
          <a:xfrm>
            <a:off x="3096006" y="2662685"/>
            <a:ext cx="1046698" cy="101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EEE919E-2DD9-4CA7-A673-6B2244081D72}"/>
              </a:ext>
            </a:extLst>
          </p:cNvPr>
          <p:cNvSpPr/>
          <p:nvPr/>
        </p:nvSpPr>
        <p:spPr>
          <a:xfrm>
            <a:off x="5486400" y="3615285"/>
            <a:ext cx="1269657" cy="438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A28B236-7178-41ED-B03D-20E0B5A8AE9D}"/>
              </a:ext>
            </a:extLst>
          </p:cNvPr>
          <p:cNvSpPr/>
          <p:nvPr/>
        </p:nvSpPr>
        <p:spPr>
          <a:xfrm rot="16200000">
            <a:off x="2424471" y="3400543"/>
            <a:ext cx="1011531" cy="32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C00000"/>
                </a:solidFill>
                <a:cs typeface="Arial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189094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</p:spTree>
    <p:extLst>
      <p:ext uri="{BB962C8B-B14F-4D97-AF65-F5344CB8AC3E}">
        <p14:creationId xmlns:p14="http://schemas.microsoft.com/office/powerpoint/2010/main" val="211118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329;p50">
            <a:extLst>
              <a:ext uri="{FF2B5EF4-FFF2-40B4-BE49-F238E27FC236}">
                <a16:creationId xmlns:a16="http://schemas.microsoft.com/office/drawing/2014/main" id="{0657DA54-6F7C-4C63-AE1E-09CFBB988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5650" y="2834225"/>
            <a:ext cx="2740073" cy="21047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1EC1A42-C84A-43EC-9CCC-7F9C41A6A539}"/>
              </a:ext>
            </a:extLst>
          </p:cNvPr>
          <p:cNvSpPr/>
          <p:nvPr/>
        </p:nvSpPr>
        <p:spPr>
          <a:xfrm>
            <a:off x="3016223" y="3583591"/>
            <a:ext cx="1014864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4059768-0C3D-4983-842C-6EF1529E7A3B}"/>
              </a:ext>
            </a:extLst>
          </p:cNvPr>
          <p:cNvSpPr/>
          <p:nvPr/>
        </p:nvSpPr>
        <p:spPr>
          <a:xfrm>
            <a:off x="2981430" y="3952420"/>
            <a:ext cx="1049657" cy="908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982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</p:spTree>
    <p:extLst>
      <p:ext uri="{BB962C8B-B14F-4D97-AF65-F5344CB8AC3E}">
        <p14:creationId xmlns:p14="http://schemas.microsoft.com/office/powerpoint/2010/main" val="109217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346;p52">
            <a:extLst>
              <a:ext uri="{FF2B5EF4-FFF2-40B4-BE49-F238E27FC236}">
                <a16:creationId xmlns:a16="http://schemas.microsoft.com/office/drawing/2014/main" id="{2B3A64BC-1D1D-4FC2-ACC7-35B616906C8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950" y="3328597"/>
            <a:ext cx="2944476" cy="177095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7323AF50-CF8B-4718-8247-27F0C19E31BA}"/>
              </a:ext>
            </a:extLst>
          </p:cNvPr>
          <p:cNvSpPr/>
          <p:nvPr/>
        </p:nvSpPr>
        <p:spPr>
          <a:xfrm>
            <a:off x="5491743" y="3430922"/>
            <a:ext cx="1464996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A4C049B-BD14-4BB3-9FCA-E56D71B6AA87}"/>
              </a:ext>
            </a:extLst>
          </p:cNvPr>
          <p:cNvSpPr/>
          <p:nvPr/>
        </p:nvSpPr>
        <p:spPr>
          <a:xfrm>
            <a:off x="5581815" y="3860231"/>
            <a:ext cx="1445150" cy="39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endParaRPr lang="pt-BR" b="1" dirty="0">
              <a:solidFill>
                <a:srgbClr val="0020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3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643625" y="1987639"/>
            <a:ext cx="5705400" cy="115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Examples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4800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ITS</a:t>
            </a:r>
            <a:endParaRPr sz="4800" dirty="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09053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5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sp>
        <p:nvSpPr>
          <p:cNvPr id="914" name="Google Shape;914;p115"/>
          <p:cNvSpPr txBox="1">
            <a:spLocks noGrp="1"/>
          </p:cNvSpPr>
          <p:nvPr>
            <p:ph type="body" idx="1"/>
          </p:nvPr>
        </p:nvSpPr>
        <p:spPr>
          <a:xfrm>
            <a:off x="0" y="4802500"/>
            <a:ext cx="19707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dirty="0"/>
              <a:t>Isotani</a:t>
            </a:r>
            <a:r>
              <a:rPr lang="en" sz="1400" dirty="0"/>
              <a:t> et al. (2011)</a:t>
            </a:r>
            <a:endParaRPr sz="1400" dirty="0"/>
          </a:p>
        </p:txBody>
      </p:sp>
      <p:pic>
        <p:nvPicPr>
          <p:cNvPr id="915" name="Google Shape;91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750" y="877625"/>
            <a:ext cx="5670126" cy="42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15"/>
          <p:cNvSpPr txBox="1">
            <a:spLocks noGrp="1"/>
          </p:cNvSpPr>
          <p:nvPr>
            <p:ph type="body" idx="1"/>
          </p:nvPr>
        </p:nvSpPr>
        <p:spPr>
          <a:xfrm>
            <a:off x="0" y="848100"/>
            <a:ext cx="2142186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Mathematics</a:t>
            </a:r>
            <a:endParaRPr sz="2400" b="1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/>
              <a:t>Learning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Errors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7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pic>
        <p:nvPicPr>
          <p:cNvPr id="930" name="Google Shape;930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693" y="784425"/>
            <a:ext cx="5569506" cy="43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117"/>
          <p:cNvSpPr txBox="1">
            <a:spLocks noGrp="1"/>
          </p:cNvSpPr>
          <p:nvPr>
            <p:ph type="body" idx="1"/>
          </p:nvPr>
        </p:nvSpPr>
        <p:spPr>
          <a:xfrm>
            <a:off x="0" y="4802500"/>
            <a:ext cx="19707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Aleven et al. (2016)</a:t>
            </a:r>
            <a:endParaRPr sz="1400" dirty="0"/>
          </a:p>
        </p:txBody>
      </p:sp>
      <p:sp>
        <p:nvSpPr>
          <p:cNvPr id="932" name="Google Shape;932;p117"/>
          <p:cNvSpPr txBox="1">
            <a:spLocks noGrp="1"/>
          </p:cNvSpPr>
          <p:nvPr>
            <p:ph type="body" idx="1"/>
          </p:nvPr>
        </p:nvSpPr>
        <p:spPr>
          <a:xfrm>
            <a:off x="-1" y="848100"/>
            <a:ext cx="2163651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Mathematics</a:t>
            </a:r>
            <a:endParaRPr sz="2400" b="1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/>
              <a:t>Game-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learning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1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sp>
        <p:nvSpPr>
          <p:cNvPr id="938" name="Google Shape;938;p118"/>
          <p:cNvSpPr txBox="1">
            <a:spLocks noGrp="1"/>
          </p:cNvSpPr>
          <p:nvPr>
            <p:ph type="body" idx="1"/>
          </p:nvPr>
        </p:nvSpPr>
        <p:spPr>
          <a:xfrm>
            <a:off x="0" y="4359100"/>
            <a:ext cx="92451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Holstein, K., Hong, G., Tegene, M., McLaren, B. M., &amp; Aleven, V.  (2018).  The Classroom as a Dashboard: Co-designing wearable cognitive augmentation for K-12 teachers. In Proceedings of the Eighth International Learning Analytics &amp; Knowledge Conference (pp. 79-88). ACM.</a:t>
            </a:r>
            <a:endParaRPr sz="1400"/>
          </a:p>
        </p:txBody>
      </p:sp>
      <p:sp>
        <p:nvSpPr>
          <p:cNvPr id="939" name="Google Shape;939;p118"/>
          <p:cNvSpPr txBox="1">
            <a:spLocks noGrp="1"/>
          </p:cNvSpPr>
          <p:nvPr>
            <p:ph type="body" idx="1"/>
          </p:nvPr>
        </p:nvSpPr>
        <p:spPr>
          <a:xfrm>
            <a:off x="-1" y="848100"/>
            <a:ext cx="5580846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Mathematics</a:t>
            </a:r>
            <a:r>
              <a:rPr lang="pt-BR" sz="2400" b="1" dirty="0"/>
              <a:t> - </a:t>
            </a:r>
            <a:r>
              <a:rPr lang="pt-BR" dirty="0"/>
              <a:t>Virtual reality</a:t>
            </a:r>
            <a:endParaRPr dirty="0"/>
          </a:p>
        </p:txBody>
      </p:sp>
      <p:pic>
        <p:nvPicPr>
          <p:cNvPr id="940" name="Google Shape;94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750" y="1372450"/>
            <a:ext cx="7797500" cy="25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18"/>
          <p:cNvSpPr txBox="1"/>
          <p:nvPr/>
        </p:nvSpPr>
        <p:spPr>
          <a:xfrm>
            <a:off x="1131550" y="3817400"/>
            <a:ext cx="55029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https://youtu.be/Dexjdmfv2c4?t=53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643625" y="1649175"/>
            <a:ext cx="5705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Intelligent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4800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Tutoring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Systems </a:t>
            </a:r>
            <a:r>
              <a:rPr lang="en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ITS</a:t>
            </a:r>
            <a:r>
              <a:rPr lang="en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4800" dirty="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0"/>
          <p:cNvSpPr txBox="1">
            <a:spLocks noGrp="1"/>
          </p:cNvSpPr>
          <p:nvPr>
            <p:ph type="body" idx="1"/>
          </p:nvPr>
        </p:nvSpPr>
        <p:spPr>
          <a:xfrm>
            <a:off x="213903" y="123122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pt-BR" dirty="0" err="1"/>
              <a:t>Stoichiometry</a:t>
            </a:r>
            <a:endParaRPr dirty="0"/>
          </a:p>
        </p:txBody>
      </p:sp>
      <p:sp>
        <p:nvSpPr>
          <p:cNvPr id="955" name="Google Shape;955;p120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pic>
        <p:nvPicPr>
          <p:cNvPr id="957" name="Google Shape;95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045" y="894675"/>
            <a:ext cx="6045529" cy="41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20"/>
          <p:cNvSpPr txBox="1">
            <a:spLocks noGrp="1"/>
          </p:cNvSpPr>
          <p:nvPr>
            <p:ph type="body" idx="1"/>
          </p:nvPr>
        </p:nvSpPr>
        <p:spPr>
          <a:xfrm>
            <a:off x="0" y="848100"/>
            <a:ext cx="197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 err="1"/>
              <a:t>Chemistry</a:t>
            </a:r>
            <a:endParaRPr lang="pt-BR" sz="2400" b="1" dirty="0"/>
          </a:p>
        </p:txBody>
      </p:sp>
      <p:sp>
        <p:nvSpPr>
          <p:cNvPr id="956" name="Google Shape;956;p120"/>
          <p:cNvSpPr txBox="1">
            <a:spLocks noGrp="1"/>
          </p:cNvSpPr>
          <p:nvPr>
            <p:ph type="body" idx="1"/>
          </p:nvPr>
        </p:nvSpPr>
        <p:spPr>
          <a:xfrm>
            <a:off x="1812045" y="4689746"/>
            <a:ext cx="2558603" cy="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dirty="0" err="1"/>
              <a:t>Mclaren</a:t>
            </a:r>
            <a:r>
              <a:rPr lang="pt-BR" sz="1400" dirty="0"/>
              <a:t> &amp; Isotani</a:t>
            </a:r>
            <a:r>
              <a:rPr lang="en" sz="1400" dirty="0"/>
              <a:t>. (2011)</a:t>
            </a:r>
            <a:endParaRPr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CF84159-A966-483C-B767-C9DD82BD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</a:p>
        </p:txBody>
      </p:sp>
      <p:sp>
        <p:nvSpPr>
          <p:cNvPr id="23" name="Google Shape;932;p117">
            <a:extLst>
              <a:ext uri="{FF2B5EF4-FFF2-40B4-BE49-F238E27FC236}">
                <a16:creationId xmlns:a16="http://schemas.microsoft.com/office/drawing/2014/main" id="{561262AB-FE9A-47FC-8AC5-3F314A538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848100"/>
            <a:ext cx="2163651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Generic</a:t>
            </a:r>
            <a:endParaRPr sz="2400" b="1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Gamification-based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24" name="Imagem 2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D533323-DF19-45B5-B214-88B2B8F8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1" y="848100"/>
            <a:ext cx="6787096" cy="4295400"/>
          </a:xfrm>
          <a:prstGeom prst="rect">
            <a:avLst/>
          </a:prstGeom>
        </p:spPr>
      </p:pic>
      <p:sp>
        <p:nvSpPr>
          <p:cNvPr id="25" name="Google Shape;931;p117">
            <a:extLst>
              <a:ext uri="{FF2B5EF4-FFF2-40B4-BE49-F238E27FC236}">
                <a16:creationId xmlns:a16="http://schemas.microsoft.com/office/drawing/2014/main" id="{DD2426C6-EC6D-4E88-B27D-13641FEEB712}"/>
              </a:ext>
            </a:extLst>
          </p:cNvPr>
          <p:cNvSpPr txBox="1">
            <a:spLocks/>
          </p:cNvSpPr>
          <p:nvPr/>
        </p:nvSpPr>
        <p:spPr>
          <a:xfrm>
            <a:off x="-1" y="4755100"/>
            <a:ext cx="3682049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Roboto"/>
              <a:buNone/>
            </a:pPr>
            <a:r>
              <a:rPr lang="pt-BR" dirty="0" err="1"/>
              <a:t>Tenorio</a:t>
            </a:r>
            <a:r>
              <a:rPr lang="pt-BR" dirty="0"/>
              <a:t>, Bittencourt, Isotani et al. (2016)</a:t>
            </a:r>
          </a:p>
        </p:txBody>
      </p:sp>
    </p:spTree>
    <p:extLst>
      <p:ext uri="{BB962C8B-B14F-4D97-AF65-F5344CB8AC3E}">
        <p14:creationId xmlns:p14="http://schemas.microsoft.com/office/powerpoint/2010/main" val="85445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1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pic>
        <p:nvPicPr>
          <p:cNvPr id="947" name="Google Shape;94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650" y="875650"/>
            <a:ext cx="5800850" cy="41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9"/>
          <p:cNvSpPr txBox="1">
            <a:spLocks noGrp="1"/>
          </p:cNvSpPr>
          <p:nvPr>
            <p:ph type="body" idx="1"/>
          </p:nvPr>
        </p:nvSpPr>
        <p:spPr>
          <a:xfrm>
            <a:off x="0" y="4802500"/>
            <a:ext cx="19707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Aleven et al. (2016)</a:t>
            </a:r>
            <a:endParaRPr sz="1400"/>
          </a:p>
        </p:txBody>
      </p:sp>
      <p:sp>
        <p:nvSpPr>
          <p:cNvPr id="949" name="Google Shape;949;p119"/>
          <p:cNvSpPr txBox="1">
            <a:spLocks noGrp="1"/>
          </p:cNvSpPr>
          <p:nvPr>
            <p:ph type="body" idx="1"/>
          </p:nvPr>
        </p:nvSpPr>
        <p:spPr>
          <a:xfrm>
            <a:off x="99150" y="1090500"/>
            <a:ext cx="197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 err="1"/>
              <a:t>Genetics</a:t>
            </a:r>
            <a:endParaRPr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2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sp>
        <p:nvSpPr>
          <p:cNvPr id="973" name="Google Shape;973;p122"/>
          <p:cNvSpPr txBox="1">
            <a:spLocks noGrp="1"/>
          </p:cNvSpPr>
          <p:nvPr>
            <p:ph type="body" idx="1"/>
          </p:nvPr>
        </p:nvSpPr>
        <p:spPr>
          <a:xfrm>
            <a:off x="0" y="4802500"/>
            <a:ext cx="19707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Aleven et al. (2016)</a:t>
            </a:r>
            <a:endParaRPr sz="1400"/>
          </a:p>
        </p:txBody>
      </p:sp>
      <p:sp>
        <p:nvSpPr>
          <p:cNvPr id="974" name="Google Shape;974;p122"/>
          <p:cNvSpPr txBox="1">
            <a:spLocks noGrp="1"/>
          </p:cNvSpPr>
          <p:nvPr>
            <p:ph type="body" idx="1"/>
          </p:nvPr>
        </p:nvSpPr>
        <p:spPr>
          <a:xfrm>
            <a:off x="0" y="848100"/>
            <a:ext cx="197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/>
              <a:t>Computer Science</a:t>
            </a:r>
            <a:endParaRPr sz="2400" b="1" dirty="0"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638" y="953788"/>
            <a:ext cx="6962775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23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endParaRPr dirty="0"/>
          </a:p>
        </p:txBody>
      </p:sp>
      <p:sp>
        <p:nvSpPr>
          <p:cNvPr id="981" name="Google Shape;981;p123"/>
          <p:cNvSpPr txBox="1">
            <a:spLocks noGrp="1"/>
          </p:cNvSpPr>
          <p:nvPr>
            <p:ph type="body" idx="1"/>
          </p:nvPr>
        </p:nvSpPr>
        <p:spPr>
          <a:xfrm>
            <a:off x="0" y="4802500"/>
            <a:ext cx="19707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Aleven et al. (2016)</a:t>
            </a:r>
            <a:endParaRPr sz="1400"/>
          </a:p>
        </p:txBody>
      </p:sp>
      <p:sp>
        <p:nvSpPr>
          <p:cNvPr id="982" name="Google Shape;982;p123"/>
          <p:cNvSpPr txBox="1">
            <a:spLocks noGrp="1"/>
          </p:cNvSpPr>
          <p:nvPr>
            <p:ph type="body" idx="1"/>
          </p:nvPr>
        </p:nvSpPr>
        <p:spPr>
          <a:xfrm>
            <a:off x="0" y="848100"/>
            <a:ext cx="197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 err="1"/>
              <a:t>Second</a:t>
            </a:r>
            <a:r>
              <a:rPr lang="pt-BR" sz="2400" b="1" dirty="0"/>
              <a:t> </a:t>
            </a:r>
            <a:r>
              <a:rPr lang="pt-BR" sz="2400" b="1" dirty="0" err="1"/>
              <a:t>Language</a:t>
            </a:r>
            <a:r>
              <a:rPr lang="pt-BR" sz="2400" b="1" dirty="0"/>
              <a:t> Learning</a:t>
            </a:r>
            <a:endParaRPr sz="2400" b="1" dirty="0"/>
          </a:p>
        </p:txBody>
      </p:sp>
      <p:pic>
        <p:nvPicPr>
          <p:cNvPr id="983" name="Google Shape;98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112" y="848100"/>
            <a:ext cx="5757114" cy="4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Examples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94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Let’s</a:t>
            </a:r>
            <a:r>
              <a:rPr lang="pt-BR" sz="2400" dirty="0"/>
              <a:t> Interact with some ITS </a:t>
            </a:r>
            <a:r>
              <a:rPr lang="pt-BR" sz="2400" dirty="0" err="1"/>
              <a:t>avaiable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: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https://mathtutor.web.cmu.edu/home</a:t>
            </a:r>
            <a:endParaRPr sz="2400" dirty="0"/>
          </a:p>
          <a:p>
            <a:pPr marL="9144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i="1" dirty="0"/>
              <a:t>Working with Decimals</a:t>
            </a:r>
            <a:endParaRPr i="1" dirty="0"/>
          </a:p>
          <a:p>
            <a:pPr marL="9144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i="1" dirty="0"/>
              <a:t>Solving Equations -&gt; Multi-Step Linear Equations</a:t>
            </a:r>
            <a:endParaRPr i="1" dirty="0"/>
          </a:p>
          <a:p>
            <a:pPr marL="9144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i="1" dirty="0"/>
              <a:t>Solving Word Problems with Pictures</a:t>
            </a:r>
          </a:p>
          <a:p>
            <a:pPr marL="914400"/>
            <a:r>
              <a:rPr lang="pt-BR" i="1" dirty="0" err="1"/>
              <a:t>Area</a:t>
            </a:r>
            <a:r>
              <a:rPr lang="pt-BR" i="1" dirty="0"/>
              <a:t>, </a:t>
            </a:r>
            <a:r>
              <a:rPr lang="pt-BR" i="1" dirty="0" err="1"/>
              <a:t>Perimeter</a:t>
            </a:r>
            <a:r>
              <a:rPr lang="pt-BR" i="1" dirty="0"/>
              <a:t>, </a:t>
            </a:r>
            <a:r>
              <a:rPr lang="pt-BR" i="1" dirty="0" err="1"/>
              <a:t>Circumference</a:t>
            </a:r>
            <a:endParaRPr lang="pt-BR" i="1" dirty="0"/>
          </a:p>
          <a:p>
            <a:pPr marL="9144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i="1" dirty="0"/>
          </a:p>
          <a:p>
            <a:pPr marL="9144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i="1" dirty="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656565"/>
                </a:solidFill>
                <a:highlight>
                  <a:srgbClr val="FFFFFF"/>
                </a:highlight>
              </a:rPr>
              <a:t>J. Sewall, V. Aleven and B. M. McLaren, (2009) "Scaling Up Programming by Demonstration for Intelligent Tutoring Systems Development: An Open-Access Web Site for Middle School Mathematics Learning," in </a:t>
            </a:r>
            <a:r>
              <a:rPr lang="en" sz="1200" i="1" dirty="0">
                <a:solidFill>
                  <a:srgbClr val="656565"/>
                </a:solidFill>
                <a:highlight>
                  <a:srgbClr val="FFFFFF"/>
                </a:highlight>
              </a:rPr>
              <a:t>IEEE Transactions on Learning Technologies</a:t>
            </a:r>
            <a:r>
              <a:rPr lang="en" sz="1200" dirty="0">
                <a:solidFill>
                  <a:srgbClr val="656565"/>
                </a:solidFill>
                <a:highlight>
                  <a:srgbClr val="FFFFFF"/>
                </a:highlight>
              </a:rPr>
              <a:t>, 2(2), pp. 64-78. </a:t>
            </a:r>
            <a:r>
              <a:rPr lang="en" sz="1200" u="sng" dirty="0">
                <a:solidFill>
                  <a:srgbClr val="006891"/>
                </a:solidFill>
                <a:highlight>
                  <a:srgbClr val="FFFFFF"/>
                </a:highlight>
                <a:hlinkClick r:id="rId4"/>
              </a:rPr>
              <a:t>http://doi.ieeecomputersociety.org/10.1109/TLT.2009.22</a:t>
            </a:r>
            <a:endParaRPr sz="1200" dirty="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68850" y="2051700"/>
            <a:ext cx="85206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/>
              <a:t>What are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most</a:t>
            </a:r>
            <a:r>
              <a:rPr lang="pt-BR" sz="3600" dirty="0"/>
              <a:t> </a:t>
            </a:r>
            <a:r>
              <a:rPr lang="pt-BR" sz="3600" dirty="0" err="1"/>
              <a:t>important</a:t>
            </a:r>
            <a:r>
              <a:rPr lang="pt-BR" sz="3600" dirty="0"/>
              <a:t> </a:t>
            </a:r>
            <a:r>
              <a:rPr lang="pt-BR" sz="3600" dirty="0" err="1"/>
              <a:t>characteristics</a:t>
            </a:r>
            <a:r>
              <a:rPr lang="pt-BR" sz="3600" dirty="0"/>
              <a:t> in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observed</a:t>
            </a:r>
            <a:r>
              <a:rPr lang="pt-BR" sz="3600" dirty="0"/>
              <a:t> ITS? </a:t>
            </a:r>
            <a:endParaRPr sz="3600" dirty="0"/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1058625" y="4004575"/>
            <a:ext cx="2986500" cy="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Koedinger &amp; Aleven (2012)</a:t>
            </a:r>
            <a:endParaRPr sz="1100"/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Convention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 </a:t>
            </a:r>
            <a:r>
              <a:rPr lang="pt-BR" dirty="0" err="1"/>
              <a:t>solving</a:t>
            </a:r>
            <a:endParaRPr dirty="0"/>
          </a:p>
        </p:txBody>
      </p:sp>
      <p:sp>
        <p:nvSpPr>
          <p:cNvPr id="196" name="Google Shape;196;p32"/>
          <p:cNvSpPr txBox="1"/>
          <p:nvPr/>
        </p:nvSpPr>
        <p:spPr>
          <a:xfrm>
            <a:off x="3202800" y="3471850"/>
            <a:ext cx="2976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6</a:t>
            </a:r>
            <a:endParaRPr sz="900"/>
          </a:p>
        </p:txBody>
      </p:sp>
      <p:sp>
        <p:nvSpPr>
          <p:cNvPr id="197" name="Google Shape;197;p32"/>
          <p:cNvSpPr txBox="1"/>
          <p:nvPr/>
        </p:nvSpPr>
        <p:spPr>
          <a:xfrm>
            <a:off x="3165900" y="3200450"/>
            <a:ext cx="3714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14</a:t>
            </a:r>
            <a:endParaRPr sz="900"/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13" y="2031275"/>
            <a:ext cx="7102978" cy="205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/>
          <p:nvPr/>
        </p:nvSpPr>
        <p:spPr>
          <a:xfrm>
            <a:off x="311700" y="1278725"/>
            <a:ext cx="2854200" cy="514200"/>
          </a:xfrm>
          <a:prstGeom prst="wedgeRectCallout">
            <a:avLst>
              <a:gd name="adj1" fmla="val 55507"/>
              <a:gd name="adj2" fmla="val 101434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Problem</a:t>
            </a:r>
            <a:r>
              <a:rPr lang="pt-BR" sz="2400" dirty="0"/>
              <a:t> </a:t>
            </a:r>
            <a:r>
              <a:rPr lang="pt-BR" sz="2400" dirty="0" err="1"/>
              <a:t>statement</a:t>
            </a:r>
            <a:endParaRPr sz="2400" dirty="0"/>
          </a:p>
        </p:txBody>
      </p:sp>
      <p:sp>
        <p:nvSpPr>
          <p:cNvPr id="200" name="Google Shape;200;p32"/>
          <p:cNvSpPr/>
          <p:nvPr/>
        </p:nvSpPr>
        <p:spPr>
          <a:xfrm>
            <a:off x="5866075" y="4364825"/>
            <a:ext cx="2016346" cy="514200"/>
          </a:xfrm>
          <a:prstGeom prst="wedgeRectCallout">
            <a:avLst>
              <a:gd name="adj1" fmla="val 28985"/>
              <a:gd name="adj2" fmla="val -13937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Final </a:t>
            </a:r>
            <a:r>
              <a:rPr lang="pt-BR" sz="2400" dirty="0" err="1"/>
              <a:t>Answer</a:t>
            </a:r>
            <a:endParaRPr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295" name="Google Shape;295;p41"/>
          <p:cNvPicPr preferRelativeResize="0"/>
          <p:nvPr/>
        </p:nvPicPr>
        <p:blipFill rotWithShape="1">
          <a:blip r:embed="rId3">
            <a:alphaModFix/>
          </a:blip>
          <a:srcRect l="14450" t="14104" r="15501" b="7623"/>
          <a:stretch/>
        </p:blipFill>
        <p:spPr>
          <a:xfrm>
            <a:off x="1216825" y="954875"/>
            <a:ext cx="6405550" cy="40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02" name="Google Shape;302;p42"/>
          <p:cNvPicPr preferRelativeResize="0"/>
          <p:nvPr/>
        </p:nvPicPr>
        <p:blipFill rotWithShape="1">
          <a:blip r:embed="rId3">
            <a:alphaModFix/>
          </a:blip>
          <a:srcRect l="14450" t="14104" r="15501" b="7623"/>
          <a:stretch/>
        </p:blipFill>
        <p:spPr>
          <a:xfrm>
            <a:off x="1216825" y="954875"/>
            <a:ext cx="6405550" cy="402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/>
          <p:nvPr/>
        </p:nvSpPr>
        <p:spPr>
          <a:xfrm>
            <a:off x="597674" y="1152475"/>
            <a:ext cx="3064815" cy="514200"/>
          </a:xfrm>
          <a:prstGeom prst="wedgeRectCallout">
            <a:avLst>
              <a:gd name="adj1" fmla="val 12516"/>
              <a:gd name="adj2" fmla="val 10180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Problem</a:t>
            </a:r>
            <a:r>
              <a:rPr lang="pt-BR" sz="2400" dirty="0"/>
              <a:t> </a:t>
            </a:r>
            <a:r>
              <a:rPr lang="pt-BR" sz="2400" dirty="0" err="1"/>
              <a:t>statement</a:t>
            </a: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921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 err="1"/>
              <a:t>Intelligent</a:t>
            </a:r>
            <a:r>
              <a:rPr lang="pt-BR" sz="2400" dirty="0"/>
              <a:t> </a:t>
            </a:r>
            <a:r>
              <a:rPr lang="pt-BR" sz="2400" dirty="0" err="1"/>
              <a:t>Tutoring</a:t>
            </a:r>
            <a:r>
              <a:rPr lang="pt-BR" sz="2400" dirty="0"/>
              <a:t> System (ITS) is a software </a:t>
            </a:r>
            <a:r>
              <a:rPr lang="pt-BR" sz="2400" dirty="0" err="1"/>
              <a:t>developed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b="1" dirty="0"/>
              <a:t>Interact with </a:t>
            </a:r>
            <a:r>
              <a:rPr lang="pt-BR" sz="2400" b="1" dirty="0" err="1"/>
              <a:t>students</a:t>
            </a:r>
            <a:r>
              <a:rPr lang="pt-BR" sz="2400" b="1" dirty="0"/>
              <a:t> </a:t>
            </a:r>
            <a:r>
              <a:rPr lang="pt-BR" sz="2400" b="1" dirty="0" err="1"/>
              <a:t>and</a:t>
            </a:r>
            <a:r>
              <a:rPr lang="pt-BR" sz="2400" b="1" dirty="0"/>
              <a:t> </a:t>
            </a:r>
            <a:r>
              <a:rPr lang="pt-BR" sz="2400" b="1" dirty="0" err="1"/>
              <a:t>teachers</a:t>
            </a:r>
            <a:r>
              <a:rPr lang="pt-BR" sz="2400" b="1" dirty="0"/>
              <a:t> </a:t>
            </a:r>
            <a:r>
              <a:rPr lang="pt-BR" sz="2400" dirty="0"/>
              <a:t>via its </a:t>
            </a:r>
            <a:r>
              <a:rPr lang="en" sz="2400" dirty="0"/>
              <a:t>interface </a:t>
            </a:r>
            <a:r>
              <a:rPr lang="pt-BR" sz="2400" dirty="0" err="1"/>
              <a:t>presenting</a:t>
            </a:r>
            <a:r>
              <a:rPr lang="pt-BR" sz="2400" dirty="0"/>
              <a:t> </a:t>
            </a:r>
            <a:r>
              <a:rPr lang="pt-BR" sz="2400" dirty="0" err="1"/>
              <a:t>intelligent</a:t>
            </a:r>
            <a:r>
              <a:rPr lang="pt-BR" sz="2400" dirty="0"/>
              <a:t> </a:t>
            </a:r>
            <a:r>
              <a:rPr lang="pt-BR" sz="2400" dirty="0" err="1"/>
              <a:t>behaviors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b="1" dirty="0" err="1"/>
              <a:t>adapt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b="1" dirty="0"/>
              <a:t>personalize</a:t>
            </a:r>
            <a:r>
              <a:rPr lang="en" sz="2400" dirty="0"/>
              <a:t> </a:t>
            </a:r>
            <a:r>
              <a:rPr lang="pt-BR" sz="2400" b="1" dirty="0" err="1"/>
              <a:t>learning</a:t>
            </a:r>
            <a:r>
              <a:rPr lang="en" sz="2400" dirty="0"/>
              <a:t>. </a:t>
            </a:r>
            <a:r>
              <a:rPr lang="pt-BR" sz="2400" dirty="0" err="1"/>
              <a:t>Furthermore</a:t>
            </a:r>
            <a:r>
              <a:rPr lang="pt-BR" sz="2400" dirty="0"/>
              <a:t>, it </a:t>
            </a:r>
            <a:r>
              <a:rPr lang="pt-BR" sz="2400" dirty="0" err="1"/>
              <a:t>offers</a:t>
            </a:r>
            <a:r>
              <a:rPr lang="pt-BR" sz="2400" dirty="0"/>
              <a:t> </a:t>
            </a:r>
            <a:r>
              <a:rPr lang="pt-BR" sz="2400" b="1" dirty="0" err="1"/>
              <a:t>step</a:t>
            </a:r>
            <a:r>
              <a:rPr lang="pt-BR" sz="2400" b="1" dirty="0"/>
              <a:t>-by-</a:t>
            </a:r>
            <a:r>
              <a:rPr lang="pt-BR" sz="2400" b="1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support</a:t>
            </a:r>
            <a:r>
              <a:rPr lang="pt-BR" sz="2400" dirty="0"/>
              <a:t> </a:t>
            </a:r>
            <a:r>
              <a:rPr lang="pt-BR" sz="2400" dirty="0" err="1"/>
              <a:t>during</a:t>
            </a:r>
            <a:r>
              <a:rPr lang="pt-BR" sz="2400" dirty="0"/>
              <a:t> </a:t>
            </a:r>
            <a:r>
              <a:rPr lang="pt-BR" sz="2400" dirty="0" err="1"/>
              <a:t>problem</a:t>
            </a:r>
            <a:r>
              <a:rPr lang="pt-BR" sz="2400" dirty="0"/>
              <a:t> </a:t>
            </a:r>
            <a:r>
              <a:rPr lang="pt-BR" sz="2400" dirty="0" err="1"/>
              <a:t>solving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b="1" dirty="0" err="1"/>
              <a:t>address</a:t>
            </a:r>
            <a:r>
              <a:rPr lang="pt-BR" sz="2400" b="1" dirty="0"/>
              <a:t> </a:t>
            </a:r>
            <a:r>
              <a:rPr lang="pt-BR" sz="2400" b="1" dirty="0" err="1"/>
              <a:t>students</a:t>
            </a:r>
            <a:r>
              <a:rPr lang="pt-BR" sz="2400" b="1" dirty="0"/>
              <a:t> </a:t>
            </a:r>
            <a:r>
              <a:rPr lang="pt-BR" sz="2400" b="1" dirty="0" err="1"/>
              <a:t>needs</a:t>
            </a:r>
            <a:r>
              <a:rPr lang="pt-BR" sz="2400" b="1" dirty="0"/>
              <a:t> </a:t>
            </a:r>
            <a:r>
              <a:rPr lang="pt-BR" sz="2400" b="1" dirty="0" err="1"/>
              <a:t>and</a:t>
            </a:r>
            <a:r>
              <a:rPr lang="pt-BR" sz="2400" b="1" dirty="0"/>
              <a:t> </a:t>
            </a:r>
            <a:r>
              <a:rPr lang="pt-BR" sz="2400" b="1" dirty="0" err="1"/>
              <a:t>difficulties</a:t>
            </a:r>
            <a:r>
              <a:rPr lang="pt-BR" sz="2400" dirty="0"/>
              <a:t>.</a:t>
            </a:r>
            <a:endParaRPr sz="2400"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</a:t>
            </a:r>
            <a:r>
              <a:rPr lang="pt-BR" dirty="0" err="1"/>
              <a:t>Definition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3">
            <a:alphaModFix/>
          </a:blip>
          <a:srcRect l="14997" t="13682" r="16046" b="9062"/>
          <a:stretch/>
        </p:blipFill>
        <p:spPr>
          <a:xfrm>
            <a:off x="1238250" y="1009650"/>
            <a:ext cx="6305552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3"/>
          <p:cNvSpPr/>
          <p:nvPr/>
        </p:nvSpPr>
        <p:spPr>
          <a:xfrm>
            <a:off x="6298875" y="878725"/>
            <a:ext cx="977206" cy="407100"/>
          </a:xfrm>
          <a:prstGeom prst="wedgeRectCallout">
            <a:avLst>
              <a:gd name="adj1" fmla="val -61250"/>
              <a:gd name="adj2" fmla="val 110845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step</a:t>
            </a:r>
            <a:r>
              <a:rPr lang="pt-BR" sz="2400" dirty="0"/>
              <a:t> </a:t>
            </a:r>
            <a:endParaRPr sz="2400" dirty="0"/>
          </a:p>
        </p:txBody>
      </p:sp>
      <p:sp>
        <p:nvSpPr>
          <p:cNvPr id="312" name="Google Shape;312;p43"/>
          <p:cNvSpPr/>
          <p:nvPr/>
        </p:nvSpPr>
        <p:spPr>
          <a:xfrm>
            <a:off x="6575100" y="2792075"/>
            <a:ext cx="1206900" cy="407100"/>
          </a:xfrm>
          <a:prstGeom prst="wedgeRectCallout">
            <a:avLst>
              <a:gd name="adj1" fmla="val 17636"/>
              <a:gd name="adj2" fmla="val -1088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step</a:t>
            </a:r>
            <a:endParaRPr sz="2400" dirty="0"/>
          </a:p>
        </p:txBody>
      </p:sp>
      <p:sp>
        <p:nvSpPr>
          <p:cNvPr id="313" name="Google Shape;313;p43"/>
          <p:cNvSpPr/>
          <p:nvPr/>
        </p:nvSpPr>
        <p:spPr>
          <a:xfrm>
            <a:off x="4651050" y="3258800"/>
            <a:ext cx="1206900" cy="407100"/>
          </a:xfrm>
          <a:prstGeom prst="wedgeRectCallout">
            <a:avLst>
              <a:gd name="adj1" fmla="val 17636"/>
              <a:gd name="adj2" fmla="val -1088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step</a:t>
            </a:r>
            <a:endParaRPr sz="2400" dirty="0"/>
          </a:p>
        </p:txBody>
      </p:sp>
      <p:sp>
        <p:nvSpPr>
          <p:cNvPr id="314" name="Google Shape;314;p43"/>
          <p:cNvSpPr/>
          <p:nvPr/>
        </p:nvSpPr>
        <p:spPr>
          <a:xfrm>
            <a:off x="3968550" y="1525250"/>
            <a:ext cx="1206900" cy="407100"/>
          </a:xfrm>
          <a:prstGeom prst="wedgeRectCallout">
            <a:avLst>
              <a:gd name="adj1" fmla="val 78921"/>
              <a:gd name="adj2" fmla="val 45621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step</a:t>
            </a:r>
            <a:endParaRPr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21" name="Google Shape;321;p44"/>
          <p:cNvPicPr preferRelativeResize="0"/>
          <p:nvPr/>
        </p:nvPicPr>
        <p:blipFill rotWithShape="1">
          <a:blip r:embed="rId3">
            <a:alphaModFix/>
          </a:blip>
          <a:srcRect l="14893" t="13872" r="16250" b="9055"/>
          <a:stretch/>
        </p:blipFill>
        <p:spPr>
          <a:xfrm>
            <a:off x="1371600" y="1047750"/>
            <a:ext cx="6296024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4"/>
          <p:cNvSpPr/>
          <p:nvPr/>
        </p:nvSpPr>
        <p:spPr>
          <a:xfrm>
            <a:off x="3844950" y="3411200"/>
            <a:ext cx="1206900" cy="407100"/>
          </a:xfrm>
          <a:prstGeom prst="wedgeRectCallout">
            <a:avLst>
              <a:gd name="adj1" fmla="val -49739"/>
              <a:gd name="adj2" fmla="val 94756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Hints</a:t>
            </a:r>
            <a:endParaRPr sz="2400" dirty="0"/>
          </a:p>
        </p:txBody>
      </p:sp>
      <p:sp>
        <p:nvSpPr>
          <p:cNvPr id="323" name="Google Shape;323;p44"/>
          <p:cNvSpPr/>
          <p:nvPr/>
        </p:nvSpPr>
        <p:spPr>
          <a:xfrm>
            <a:off x="6016650" y="3004100"/>
            <a:ext cx="1206900" cy="407100"/>
          </a:xfrm>
          <a:prstGeom prst="wedgeRectCallout">
            <a:avLst>
              <a:gd name="adj1" fmla="val -32376"/>
              <a:gd name="adj2" fmla="val -160882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Hints</a:t>
            </a:r>
            <a:endParaRPr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9" name="Google Shape;329;p45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30" name="Google Shape;330;p45"/>
          <p:cNvPicPr preferRelativeResize="0"/>
          <p:nvPr/>
        </p:nvPicPr>
        <p:blipFill rotWithShape="1">
          <a:blip r:embed="rId3">
            <a:alphaModFix/>
          </a:blip>
          <a:srcRect l="15104" t="13500" r="15829" b="8684"/>
          <a:stretch/>
        </p:blipFill>
        <p:spPr>
          <a:xfrm>
            <a:off x="1362075" y="1019175"/>
            <a:ext cx="6315076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/>
          <p:nvPr/>
        </p:nvSpPr>
        <p:spPr>
          <a:xfrm>
            <a:off x="6278555" y="885825"/>
            <a:ext cx="2553745" cy="771600"/>
          </a:xfrm>
          <a:prstGeom prst="wedgeRectCallout">
            <a:avLst>
              <a:gd name="adj1" fmla="val -24316"/>
              <a:gd name="adj2" fmla="val 125292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000" dirty="0" err="1"/>
              <a:t>Immediate</a:t>
            </a:r>
            <a:r>
              <a:rPr lang="pt-BR" sz="2000" dirty="0"/>
              <a:t> feedback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endParaRPr sz="2000" dirty="0"/>
          </a:p>
        </p:txBody>
      </p:sp>
      <p:sp>
        <p:nvSpPr>
          <p:cNvPr id="332" name="Google Shape;332;p45"/>
          <p:cNvSpPr/>
          <p:nvPr/>
        </p:nvSpPr>
        <p:spPr>
          <a:xfrm>
            <a:off x="6485555" y="4248075"/>
            <a:ext cx="2553745" cy="771600"/>
          </a:xfrm>
          <a:prstGeom prst="wedgeRectCallout">
            <a:avLst>
              <a:gd name="adj1" fmla="val -24474"/>
              <a:gd name="adj2" fmla="val -10554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Immediate feedback to each step</a:t>
            </a:r>
          </a:p>
        </p:txBody>
      </p:sp>
      <p:sp>
        <p:nvSpPr>
          <p:cNvPr id="333" name="Google Shape;333;p45"/>
          <p:cNvSpPr/>
          <p:nvPr/>
        </p:nvSpPr>
        <p:spPr>
          <a:xfrm>
            <a:off x="2098125" y="2019300"/>
            <a:ext cx="1492800" cy="400200"/>
          </a:xfrm>
          <a:prstGeom prst="wedgeRectCallout">
            <a:avLst>
              <a:gd name="adj1" fmla="val 94664"/>
              <a:gd name="adj2" fmla="val 178486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scaffolding</a:t>
            </a:r>
            <a:endParaRPr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9" name="Google Shape;339;p46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40" name="Google Shape;340;p46"/>
          <p:cNvPicPr preferRelativeResize="0"/>
          <p:nvPr/>
        </p:nvPicPr>
        <p:blipFill rotWithShape="1">
          <a:blip r:embed="rId3">
            <a:alphaModFix/>
          </a:blip>
          <a:srcRect l="14584" t="14241" r="15830" b="7203"/>
          <a:stretch/>
        </p:blipFill>
        <p:spPr>
          <a:xfrm>
            <a:off x="1333500" y="942975"/>
            <a:ext cx="6362702" cy="40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6"/>
          <p:cNvSpPr/>
          <p:nvPr/>
        </p:nvSpPr>
        <p:spPr>
          <a:xfrm>
            <a:off x="2495550" y="2575275"/>
            <a:ext cx="2676600" cy="774000"/>
          </a:xfrm>
          <a:prstGeom prst="wedgeRectCallout">
            <a:avLst>
              <a:gd name="adj1" fmla="val 37186"/>
              <a:gd name="adj2" fmla="val 120601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Open </a:t>
            </a:r>
            <a:r>
              <a:rPr lang="pt-BR" sz="2400" dirty="0" err="1"/>
              <a:t>Learner</a:t>
            </a:r>
            <a:r>
              <a:rPr lang="pt-BR" sz="2400" dirty="0"/>
              <a:t> </a:t>
            </a:r>
            <a:r>
              <a:rPr lang="pt-BR" sz="2400" dirty="0" err="1"/>
              <a:t>Model</a:t>
            </a:r>
            <a:endParaRPr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</p:txBody>
      </p:sp>
      <p:pic>
        <p:nvPicPr>
          <p:cNvPr id="348" name="Google Shape;348;p47"/>
          <p:cNvPicPr preferRelativeResize="0"/>
          <p:nvPr/>
        </p:nvPicPr>
        <p:blipFill rotWithShape="1">
          <a:blip r:embed="rId3">
            <a:alphaModFix/>
          </a:blip>
          <a:srcRect l="14584" t="14241" r="15830" b="7203"/>
          <a:stretch/>
        </p:blipFill>
        <p:spPr>
          <a:xfrm>
            <a:off x="1333500" y="942975"/>
            <a:ext cx="6362702" cy="40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7"/>
          <p:cNvSpPr/>
          <p:nvPr/>
        </p:nvSpPr>
        <p:spPr>
          <a:xfrm>
            <a:off x="2547607" y="4007575"/>
            <a:ext cx="2131970" cy="514200"/>
          </a:xfrm>
          <a:prstGeom prst="wedgeRectCallout">
            <a:avLst>
              <a:gd name="adj1" fmla="val -10634"/>
              <a:gd name="adj2" fmla="val -119568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Final </a:t>
            </a:r>
            <a:r>
              <a:rPr lang="pt-BR" sz="2400" dirty="0" err="1"/>
              <a:t>Answer</a:t>
            </a:r>
            <a:endParaRPr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311700" y="921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solution</a:t>
            </a:r>
            <a:endParaRPr sz="2400" dirty="0"/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available</a:t>
            </a:r>
            <a:r>
              <a:rPr lang="pt-BR" sz="2400" dirty="0"/>
              <a:t> 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solution</a:t>
            </a:r>
            <a:endParaRPr lang="pt-BR" sz="2400" dirty="0"/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solution</a:t>
            </a:r>
            <a:endParaRPr lang="en" sz="2400" dirty="0"/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 err="1"/>
              <a:t>Highlight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correct</a:t>
            </a:r>
            <a:r>
              <a:rPr lang="pt-BR" sz="2400" dirty="0"/>
              <a:t>/</a:t>
            </a:r>
            <a:r>
              <a:rPr lang="pt-BR" sz="2400" dirty="0" err="1"/>
              <a:t>incorrect</a:t>
            </a:r>
            <a:r>
              <a:rPr lang="pt-BR" sz="2400" dirty="0"/>
              <a:t> </a:t>
            </a:r>
            <a:r>
              <a:rPr lang="pt-BR" sz="2400" dirty="0" err="1"/>
              <a:t>steps</a:t>
            </a:r>
            <a:endParaRPr lang="pt-BR" sz="2400" dirty="0"/>
          </a:p>
          <a:p>
            <a:pPr marL="5334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u="sng" dirty="0"/>
              <a:t>Open </a:t>
            </a:r>
            <a:r>
              <a:rPr lang="pt-BR" sz="2400" u="sng" dirty="0" err="1"/>
              <a:t>Learner</a:t>
            </a:r>
            <a:r>
              <a:rPr lang="pt-BR" sz="2400" u="sng" dirty="0"/>
              <a:t> </a:t>
            </a:r>
            <a:r>
              <a:rPr lang="pt-BR" sz="2400" u="sng" dirty="0" err="1"/>
              <a:t>Model</a:t>
            </a:r>
            <a:endParaRPr lang="pt-BR" sz="2400" u="sng" dirty="0"/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pt-BR" sz="2400" u="sng" dirty="0"/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2400" dirty="0" err="1"/>
              <a:t>These</a:t>
            </a:r>
            <a:r>
              <a:rPr lang="pt-BR" sz="2400" dirty="0"/>
              <a:t> </a:t>
            </a:r>
            <a:r>
              <a:rPr lang="pt-BR" sz="2400" dirty="0" err="1"/>
              <a:t>characteristics</a:t>
            </a:r>
            <a:r>
              <a:rPr lang="pt-BR" sz="2400" dirty="0"/>
              <a:t> </a:t>
            </a:r>
            <a:r>
              <a:rPr lang="pt-BR" sz="2400" dirty="0" err="1"/>
              <a:t>enable</a:t>
            </a:r>
            <a:r>
              <a:rPr lang="pt-BR" sz="2400" dirty="0"/>
              <a:t> </a:t>
            </a:r>
            <a:r>
              <a:rPr lang="pt-BR" sz="2400" dirty="0" err="1"/>
              <a:t>an</a:t>
            </a:r>
            <a:r>
              <a:rPr lang="pt-BR" sz="2400" dirty="0"/>
              <a:t> ITS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b="1" dirty="0"/>
              <a:t>feedbacks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opportunities</a:t>
            </a:r>
            <a:r>
              <a:rPr lang="pt-BR" sz="2400" dirty="0"/>
              <a:t> for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b="1" dirty="0"/>
              <a:t>self-</a:t>
            </a:r>
            <a:r>
              <a:rPr lang="pt-BR" sz="2400" b="1" dirty="0" err="1"/>
              <a:t>regulation</a:t>
            </a:r>
            <a:r>
              <a:rPr lang="pt-BR" sz="2400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Key </a:t>
            </a:r>
            <a:r>
              <a:rPr lang="pt-BR" dirty="0" err="1"/>
              <a:t>Characteristics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ITS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311700" y="921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pt-BR" sz="2400" dirty="0"/>
          </a:p>
          <a:p>
            <a:pPr marL="76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3600" dirty="0"/>
              <a:t>BUT ....</a:t>
            </a:r>
          </a:p>
          <a:p>
            <a:pPr marL="76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pt-BR" sz="3600" dirty="0"/>
          </a:p>
          <a:p>
            <a:pPr marL="76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4000" dirty="0"/>
              <a:t>Do feedback </a:t>
            </a:r>
            <a:r>
              <a:rPr lang="pt-BR" sz="4000" dirty="0" err="1"/>
              <a:t>and</a:t>
            </a:r>
            <a:r>
              <a:rPr lang="pt-BR" sz="4000" dirty="0"/>
              <a:t> self-</a:t>
            </a:r>
            <a:r>
              <a:rPr lang="pt-BR" sz="4000" dirty="0" err="1"/>
              <a:t>regulation</a:t>
            </a:r>
            <a:r>
              <a:rPr lang="pt-BR" sz="4000" dirty="0"/>
              <a:t> help </a:t>
            </a:r>
            <a:r>
              <a:rPr lang="pt-BR" sz="4000" dirty="0" err="1"/>
              <a:t>students</a:t>
            </a:r>
            <a:r>
              <a:rPr lang="pt-BR" sz="4000" dirty="0"/>
              <a:t> </a:t>
            </a:r>
            <a:r>
              <a:rPr lang="pt-BR" sz="4000" dirty="0" err="1"/>
              <a:t>learn</a:t>
            </a:r>
            <a:r>
              <a:rPr lang="pt-BR" sz="4000" dirty="0"/>
              <a:t> better? </a:t>
            </a:r>
          </a:p>
        </p:txBody>
      </p:sp>
    </p:spTree>
    <p:extLst>
      <p:ext uri="{BB962C8B-B14F-4D97-AF65-F5344CB8AC3E}">
        <p14:creationId xmlns:p14="http://schemas.microsoft.com/office/powerpoint/2010/main" val="1130491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51546B-03F7-4881-B2CB-6618FAFC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059" y="4803820"/>
            <a:ext cx="3427466" cy="378116"/>
          </a:xfrm>
        </p:spPr>
        <p:txBody>
          <a:bodyPr/>
          <a:lstStyle/>
          <a:p>
            <a:pPr marL="114300" indent="0">
              <a:buNone/>
            </a:pPr>
            <a:r>
              <a:rPr lang="pt-BR" sz="1200" dirty="0"/>
              <a:t>(</a:t>
            </a:r>
            <a:r>
              <a:rPr lang="pt-BR" sz="1200" dirty="0" err="1"/>
              <a:t>Education</a:t>
            </a:r>
            <a:r>
              <a:rPr lang="pt-BR" sz="1200" dirty="0"/>
              <a:t> </a:t>
            </a:r>
            <a:r>
              <a:rPr lang="pt-BR" sz="1200" dirty="0" err="1"/>
              <a:t>Endowment</a:t>
            </a:r>
            <a:r>
              <a:rPr lang="pt-BR" sz="1200" dirty="0"/>
              <a:t> Foundation, 2019)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E9F5C56-9652-4638-ACD3-98D6551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What </a:t>
            </a:r>
            <a:r>
              <a:rPr lang="pt-BR" dirty="0" err="1"/>
              <a:t>actions</a:t>
            </a:r>
            <a:r>
              <a:rPr lang="pt-BR" dirty="0"/>
              <a:t> </a:t>
            </a:r>
            <a:r>
              <a:rPr lang="pt-BR" dirty="0" err="1"/>
              <a:t>affect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?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B29EB310-4191-4494-B587-F6CBF35B0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24520"/>
              </p:ext>
            </p:extLst>
          </p:nvPr>
        </p:nvGraphicFramePr>
        <p:xfrm>
          <a:off x="64393" y="281575"/>
          <a:ext cx="8688948" cy="457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0034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51546B-03F7-4881-B2CB-6618FAFC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059" y="4803820"/>
            <a:ext cx="3427466" cy="378116"/>
          </a:xfrm>
        </p:spPr>
        <p:txBody>
          <a:bodyPr/>
          <a:lstStyle/>
          <a:p>
            <a:pPr marL="114300" indent="0">
              <a:buNone/>
            </a:pPr>
            <a:r>
              <a:rPr lang="pt-BR" sz="1200" dirty="0"/>
              <a:t>(</a:t>
            </a:r>
            <a:r>
              <a:rPr lang="pt-BR" sz="1200" dirty="0" err="1"/>
              <a:t>Education</a:t>
            </a:r>
            <a:r>
              <a:rPr lang="pt-BR" sz="1200" dirty="0"/>
              <a:t> </a:t>
            </a:r>
            <a:r>
              <a:rPr lang="pt-BR" sz="1200" dirty="0" err="1"/>
              <a:t>Endowment</a:t>
            </a:r>
            <a:r>
              <a:rPr lang="pt-BR" sz="1200" dirty="0"/>
              <a:t> Foundation, 2019)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E9F5C56-9652-4638-ACD3-98D6551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What </a:t>
            </a:r>
            <a:r>
              <a:rPr lang="pt-BR" dirty="0" err="1"/>
              <a:t>actions</a:t>
            </a:r>
            <a:r>
              <a:rPr lang="pt-BR" dirty="0"/>
              <a:t> </a:t>
            </a:r>
            <a:r>
              <a:rPr lang="pt-BR" dirty="0" err="1"/>
              <a:t>affect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?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B29EB310-4191-4494-B587-F6CBF35B074C}"/>
              </a:ext>
            </a:extLst>
          </p:cNvPr>
          <p:cNvGraphicFramePr>
            <a:graphicFrameLocks/>
          </p:cNvGraphicFramePr>
          <p:nvPr/>
        </p:nvGraphicFramePr>
        <p:xfrm>
          <a:off x="64393" y="281575"/>
          <a:ext cx="8688948" cy="457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C431B347-BEEE-4B66-B35E-1D95B8A17615}"/>
              </a:ext>
            </a:extLst>
          </p:cNvPr>
          <p:cNvSpPr/>
          <p:nvPr/>
        </p:nvSpPr>
        <p:spPr>
          <a:xfrm rot="10800000">
            <a:off x="712630" y="1085523"/>
            <a:ext cx="1197735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58055A-B552-4516-9B88-1B5BE1C6101D}"/>
              </a:ext>
            </a:extLst>
          </p:cNvPr>
          <p:cNvSpPr/>
          <p:nvPr/>
        </p:nvSpPr>
        <p:spPr>
          <a:xfrm>
            <a:off x="390659" y="1017431"/>
            <a:ext cx="291921" cy="229673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08;p18">
            <a:extLst>
              <a:ext uri="{FF2B5EF4-FFF2-40B4-BE49-F238E27FC236}">
                <a16:creationId xmlns:a16="http://schemas.microsoft.com/office/drawing/2014/main" id="{9C5E1F76-7FF4-47FE-AD37-199E96EF2029}"/>
              </a:ext>
            </a:extLst>
          </p:cNvPr>
          <p:cNvSpPr txBox="1">
            <a:spLocks/>
          </p:cNvSpPr>
          <p:nvPr/>
        </p:nvSpPr>
        <p:spPr>
          <a:xfrm>
            <a:off x="2000519" y="904713"/>
            <a:ext cx="1691425" cy="64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r>
              <a:rPr lang="pt-BR" sz="2400" b="1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568389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51546B-03F7-4881-B2CB-6618FAFC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059" y="4803820"/>
            <a:ext cx="3427466" cy="378116"/>
          </a:xfrm>
        </p:spPr>
        <p:txBody>
          <a:bodyPr/>
          <a:lstStyle/>
          <a:p>
            <a:pPr marL="114300" indent="0">
              <a:buNone/>
            </a:pPr>
            <a:r>
              <a:rPr lang="pt-BR" sz="1200" dirty="0"/>
              <a:t>(</a:t>
            </a:r>
            <a:r>
              <a:rPr lang="pt-BR" sz="1200" dirty="0" err="1"/>
              <a:t>Education</a:t>
            </a:r>
            <a:r>
              <a:rPr lang="pt-BR" sz="1200" dirty="0"/>
              <a:t> </a:t>
            </a:r>
            <a:r>
              <a:rPr lang="pt-BR" sz="1200" dirty="0" err="1"/>
              <a:t>Endowment</a:t>
            </a:r>
            <a:r>
              <a:rPr lang="pt-BR" sz="1200" dirty="0"/>
              <a:t> Foundation, 2019)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E9F5C56-9652-4638-ACD3-98D6551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What </a:t>
            </a:r>
            <a:r>
              <a:rPr lang="pt-BR" dirty="0" err="1"/>
              <a:t>actions</a:t>
            </a:r>
            <a:r>
              <a:rPr lang="pt-BR" dirty="0"/>
              <a:t> </a:t>
            </a:r>
            <a:r>
              <a:rPr lang="pt-BR" dirty="0" err="1"/>
              <a:t>affect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?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B29EB310-4191-4494-B587-F6CBF35B074C}"/>
              </a:ext>
            </a:extLst>
          </p:cNvPr>
          <p:cNvGraphicFramePr>
            <a:graphicFrameLocks/>
          </p:cNvGraphicFramePr>
          <p:nvPr/>
        </p:nvGraphicFramePr>
        <p:xfrm>
          <a:off x="64393" y="281575"/>
          <a:ext cx="8688948" cy="457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C431B347-BEEE-4B66-B35E-1D95B8A17615}"/>
              </a:ext>
            </a:extLst>
          </p:cNvPr>
          <p:cNvSpPr/>
          <p:nvPr/>
        </p:nvSpPr>
        <p:spPr>
          <a:xfrm rot="10800000">
            <a:off x="948745" y="1085523"/>
            <a:ext cx="1197735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58055A-B552-4516-9B88-1B5BE1C6101D}"/>
              </a:ext>
            </a:extLst>
          </p:cNvPr>
          <p:cNvSpPr/>
          <p:nvPr/>
        </p:nvSpPr>
        <p:spPr>
          <a:xfrm>
            <a:off x="626774" y="1017431"/>
            <a:ext cx="291921" cy="229673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08;p18">
            <a:extLst>
              <a:ext uri="{FF2B5EF4-FFF2-40B4-BE49-F238E27FC236}">
                <a16:creationId xmlns:a16="http://schemas.microsoft.com/office/drawing/2014/main" id="{9C5E1F76-7FF4-47FE-AD37-199E96EF2029}"/>
              </a:ext>
            </a:extLst>
          </p:cNvPr>
          <p:cNvSpPr txBox="1">
            <a:spLocks/>
          </p:cNvSpPr>
          <p:nvPr/>
        </p:nvSpPr>
        <p:spPr>
          <a:xfrm>
            <a:off x="2236634" y="844611"/>
            <a:ext cx="3588910" cy="64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r>
              <a:rPr lang="pt-BR" sz="2400" b="1" dirty="0"/>
              <a:t>Meta-</a:t>
            </a:r>
            <a:r>
              <a:rPr lang="pt-BR" sz="2400" b="1" dirty="0" err="1"/>
              <a:t>cognition</a:t>
            </a:r>
            <a:r>
              <a:rPr lang="pt-BR" sz="2400" b="1" dirty="0"/>
              <a:t> </a:t>
            </a:r>
            <a:r>
              <a:rPr lang="pt-BR" sz="2400" b="1" dirty="0" err="1"/>
              <a:t>and</a:t>
            </a:r>
            <a:br>
              <a:rPr lang="pt-BR" sz="2400" b="1" dirty="0"/>
            </a:br>
            <a:r>
              <a:rPr lang="pt-BR" sz="2400" b="1" dirty="0"/>
              <a:t>Self-</a:t>
            </a:r>
            <a:r>
              <a:rPr lang="pt-BR" sz="2400" b="1" dirty="0" err="1"/>
              <a:t>Regulation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8272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752AC-09F5-400E-9AD1-3E581DB4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Importance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 Loop</a:t>
            </a:r>
          </a:p>
        </p:txBody>
      </p:sp>
      <p:sp>
        <p:nvSpPr>
          <p:cNvPr id="3" name="Google Shape;177;p29">
            <a:extLst>
              <a:ext uri="{FF2B5EF4-FFF2-40B4-BE49-F238E27FC236}">
                <a16:creationId xmlns:a16="http://schemas.microsoft.com/office/drawing/2014/main" id="{80FCEC10-5A79-4F08-B319-16F83DD52BFB}"/>
              </a:ext>
            </a:extLst>
          </p:cNvPr>
          <p:cNvSpPr txBox="1">
            <a:spLocks/>
          </p:cNvSpPr>
          <p:nvPr/>
        </p:nvSpPr>
        <p:spPr>
          <a:xfrm>
            <a:off x="1006057" y="3217208"/>
            <a:ext cx="7350679" cy="1766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lnSpc>
                <a:spcPct val="115000"/>
              </a:lnSpc>
              <a:spcBef>
                <a:spcPts val="1000"/>
              </a:spcBef>
              <a:buSzPts val="2400"/>
              <a:buFont typeface="+mj-lt"/>
              <a:buAutoNum type="arabicPeriod"/>
            </a:pPr>
            <a:r>
              <a:rPr lang="en-US" sz="2400" dirty="0"/>
              <a:t>Step-by-step solution</a:t>
            </a:r>
          </a:p>
          <a:p>
            <a:pPr marL="533400" indent="-457200">
              <a:buSzPts val="2400"/>
              <a:buFont typeface="+mj-lt"/>
              <a:buAutoNum type="arabicPeriod"/>
            </a:pPr>
            <a:r>
              <a:rPr lang="en-US" sz="2400" dirty="0"/>
              <a:t>Hints available in each step of the solution</a:t>
            </a:r>
          </a:p>
          <a:p>
            <a:pPr marL="533400" indent="-457200">
              <a:buSzPts val="2400"/>
              <a:buFont typeface="+mj-lt"/>
              <a:buAutoNum type="arabicPeriod"/>
            </a:pPr>
            <a:r>
              <a:rPr lang="en-US" sz="2400" dirty="0"/>
              <a:t>Hints to the next step of the solution</a:t>
            </a:r>
          </a:p>
          <a:p>
            <a:pPr marL="533400" indent="-457200">
              <a:buSzPts val="2400"/>
              <a:buFont typeface="+mj-lt"/>
              <a:buAutoNum type="arabicPeriod"/>
            </a:pPr>
            <a:r>
              <a:rPr lang="en-US" sz="2400" dirty="0"/>
              <a:t>Highlight of the correct/incorrect steps</a:t>
            </a:r>
          </a:p>
        </p:txBody>
      </p:sp>
    </p:spTree>
    <p:extLst>
      <p:ext uri="{BB962C8B-B14F-4D97-AF65-F5344CB8AC3E}">
        <p14:creationId xmlns:p14="http://schemas.microsoft.com/office/powerpoint/2010/main" val="1131571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0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Effectiveness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-Loop</a:t>
            </a:r>
            <a:r>
              <a:rPr lang="en" dirty="0"/>
              <a:t>?  </a:t>
            </a:r>
            <a:endParaRPr dirty="0"/>
          </a:p>
        </p:txBody>
      </p:sp>
      <p:graphicFrame>
        <p:nvGraphicFramePr>
          <p:cNvPr id="730" name="Google Shape;730;p100"/>
          <p:cNvGraphicFramePr/>
          <p:nvPr>
            <p:extLst>
              <p:ext uri="{D42A27DB-BD31-4B8C-83A1-F6EECF244321}">
                <p14:modId xmlns:p14="http://schemas.microsoft.com/office/powerpoint/2010/main" val="127533189"/>
              </p:ext>
            </p:extLst>
          </p:nvPr>
        </p:nvGraphicFramePr>
        <p:xfrm>
          <a:off x="400050" y="1590700"/>
          <a:ext cx="7239000" cy="2743020"/>
        </p:xfrm>
        <a:graphic>
          <a:graphicData uri="http://schemas.openxmlformats.org/drawingml/2006/table">
            <a:tbl>
              <a:tblPr>
                <a:noFill/>
                <a:tableStyleId>{CDB18845-65CA-4C45-ACAC-76058D731BAB}</a:tableStyleId>
              </a:tblPr>
              <a:tblGrid>
                <a:gridCol w="27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                           </a:t>
                      </a:r>
                      <a:r>
                        <a:rPr lang="pt-BR" dirty="0"/>
                        <a:t>How </a:t>
                      </a:r>
                      <a:r>
                        <a:rPr lang="pt-BR" dirty="0" err="1"/>
                        <a:t>to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adapt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What </a:t>
                      </a:r>
                      <a:r>
                        <a:rPr lang="pt-BR" dirty="0" err="1"/>
                        <a:t>to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adapt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STI design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 err="1"/>
                        <a:t>Outer</a:t>
                      </a:r>
                      <a:r>
                        <a:rPr lang="pt-BR" dirty="0"/>
                        <a:t>-Loop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err="1"/>
                        <a:t>Inner</a:t>
                      </a:r>
                      <a:r>
                        <a:rPr lang="pt-BR" sz="1600" b="1" dirty="0"/>
                        <a:t>-Loop</a:t>
                      </a:r>
                      <a:endParaRPr sz="16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 err="1"/>
                        <a:t>Previous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knowledge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and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growth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solidFill>
                            <a:srgbClr val="0000FF"/>
                          </a:solidFill>
                        </a:rPr>
                        <a:t>++</a:t>
                      </a:r>
                      <a:endParaRPr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0000FF"/>
                          </a:solidFill>
                        </a:rPr>
                        <a:t>++</a:t>
                      </a:r>
                      <a:endParaRPr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 err="1"/>
                        <a:t>Students</a:t>
                      </a:r>
                      <a:r>
                        <a:rPr lang="pt-BR" dirty="0"/>
                        <a:t>’ </a:t>
                      </a:r>
                      <a:r>
                        <a:rPr lang="pt-BR" dirty="0" err="1"/>
                        <a:t>strategies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and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errors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0000FF"/>
                          </a:solidFill>
                        </a:rPr>
                        <a:t>++</a:t>
                      </a:r>
                      <a:endParaRPr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 err="1"/>
                        <a:t>Affect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and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motivation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0000FF"/>
                          </a:solidFill>
                        </a:rPr>
                        <a:t>++</a:t>
                      </a:r>
                      <a:endParaRPr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Self-</a:t>
                      </a:r>
                      <a:r>
                        <a:rPr lang="pt-BR" dirty="0" err="1"/>
                        <a:t>regulation</a:t>
                      </a:r>
                      <a:r>
                        <a:rPr lang="pt-BR" dirty="0"/>
                        <a:t> &amp; </a:t>
                      </a:r>
                      <a:r>
                        <a:rPr lang="pt-BR" dirty="0" err="1"/>
                        <a:t>metacognition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0000FF"/>
                          </a:solidFill>
                        </a:rPr>
                        <a:t>+</a:t>
                      </a:r>
                      <a:endParaRPr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0000FF"/>
                          </a:solidFill>
                        </a:rPr>
                        <a:t>++</a:t>
                      </a:r>
                      <a:endParaRPr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Learning </a:t>
                      </a:r>
                      <a:r>
                        <a:rPr lang="pt-BR" dirty="0" err="1"/>
                        <a:t>styles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0000"/>
                          </a:solidFill>
                        </a:rPr>
                        <a:t>--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1" name="Google Shape;731;p100"/>
          <p:cNvSpPr txBox="1"/>
          <p:nvPr/>
        </p:nvSpPr>
        <p:spPr>
          <a:xfrm>
            <a:off x="0" y="4381800"/>
            <a:ext cx="89631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Aleven, V., McLaughlin, E. A., Glenn, R. A., &amp; Koedinger, K. R. (2017). Instruction based on adaptive learning technologies. In R. E. Mayer &amp; P. Alexander (Eds.), Handbook of research on learning and instruction (2nd ed., pp. 522-560). New York: Routledge.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http://www.cs.cmu.edu/~aleven/Papers/2016/Aleven_etal_Handbook2017_AdaptiveLearningTechnologies.pdf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100"/>
          <p:cNvSpPr txBox="1"/>
          <p:nvPr/>
        </p:nvSpPr>
        <p:spPr>
          <a:xfrm>
            <a:off x="0" y="904750"/>
            <a:ext cx="8963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oboto"/>
                <a:ea typeface="Roboto"/>
                <a:cs typeface="Roboto"/>
                <a:sym typeface="Roboto"/>
              </a:rPr>
              <a:t>Evidências de melhoria na aprendizagem com STI e outras tecnologias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3" name="Google Shape;733;p100"/>
          <p:cNvCxnSpPr/>
          <p:nvPr/>
        </p:nvCxnSpPr>
        <p:spPr>
          <a:xfrm>
            <a:off x="428625" y="1609725"/>
            <a:ext cx="2724300" cy="5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Google Shape;734;p100"/>
          <p:cNvSpPr txBox="1"/>
          <p:nvPr/>
        </p:nvSpPr>
        <p:spPr>
          <a:xfrm>
            <a:off x="7743900" y="1590700"/>
            <a:ext cx="12192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Evidência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   ++ : forte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     + : fraca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     -- : contrária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4"/>
          <p:cNvSpPr txBox="1"/>
          <p:nvPr/>
        </p:nvSpPr>
        <p:spPr>
          <a:xfrm>
            <a:off x="643625" y="1649175"/>
            <a:ext cx="5705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Outer</a:t>
            </a:r>
            <a:r>
              <a:rPr lang="pt-BR" sz="4800" b="1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Loop  </a:t>
            </a:r>
            <a:r>
              <a:rPr lang="pt-BR" sz="4800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versus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 err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Inner</a:t>
            </a:r>
            <a:r>
              <a:rPr lang="pt-BR" sz="4800" b="1" dirty="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 Loop</a:t>
            </a:r>
            <a:endParaRPr sz="4800" b="1" dirty="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54"/>
          <p:cNvSpPr txBox="1"/>
          <p:nvPr/>
        </p:nvSpPr>
        <p:spPr>
          <a:xfrm>
            <a:off x="0" y="4351150"/>
            <a:ext cx="907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VanLehn, K. (2006). The behavior of tutoring systems. </a:t>
            </a: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International Journal of Artificial Intelligence in Education, 16(3), 227-265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   vs.  </a:t>
            </a:r>
            <a:r>
              <a:rPr lang="pt-BR" dirty="0" err="1"/>
              <a:t>Inner</a:t>
            </a:r>
            <a:r>
              <a:rPr lang="pt-BR" dirty="0"/>
              <a:t> Loop</a:t>
            </a:r>
            <a:endParaRPr sz="2600" dirty="0"/>
          </a:p>
        </p:txBody>
      </p:sp>
      <p:sp>
        <p:nvSpPr>
          <p:cNvPr id="362" name="Google Shape;362;p49"/>
          <p:cNvSpPr/>
          <p:nvPr/>
        </p:nvSpPr>
        <p:spPr>
          <a:xfrm>
            <a:off x="76457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Previous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363" name="Google Shape;363;p49"/>
          <p:cNvSpPr/>
          <p:nvPr/>
        </p:nvSpPr>
        <p:spPr>
          <a:xfrm>
            <a:off x="2325757" y="2667549"/>
            <a:ext cx="4373217" cy="1035051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/>
              <a:t>Learning </a:t>
            </a:r>
            <a:r>
              <a:rPr lang="pt-BR" sz="2000" b="1" dirty="0" err="1"/>
              <a:t>tasks</a:t>
            </a:r>
            <a:endParaRPr sz="2000" dirty="0"/>
          </a:p>
        </p:txBody>
      </p:sp>
      <p:sp>
        <p:nvSpPr>
          <p:cNvPr id="364" name="Google Shape;364;p49"/>
          <p:cNvSpPr/>
          <p:nvPr/>
        </p:nvSpPr>
        <p:spPr>
          <a:xfrm>
            <a:off x="6990450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Expected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366" name="Google Shape;366;p49"/>
          <p:cNvSpPr/>
          <p:nvPr/>
        </p:nvSpPr>
        <p:spPr>
          <a:xfrm>
            <a:off x="4023930" y="1711558"/>
            <a:ext cx="983700" cy="57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3625572" y="1056724"/>
            <a:ext cx="1773585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/>
              <a:t>ITS </a:t>
            </a:r>
            <a:r>
              <a:rPr lang="pt-BR" sz="2400" b="1" dirty="0" err="1"/>
              <a:t>Actions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3597084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Outer</a:t>
            </a:r>
            <a:r>
              <a:rPr lang="pt-BR" dirty="0"/>
              <a:t> Loop   vs.  </a:t>
            </a:r>
            <a:r>
              <a:rPr lang="pt-BR" dirty="0" err="1"/>
              <a:t>Inner</a:t>
            </a:r>
            <a:r>
              <a:rPr lang="pt-BR" dirty="0"/>
              <a:t> Loop</a:t>
            </a:r>
            <a:endParaRPr sz="2600" dirty="0"/>
          </a:p>
        </p:txBody>
      </p:sp>
      <p:sp>
        <p:nvSpPr>
          <p:cNvPr id="363" name="Google Shape;363;p49"/>
          <p:cNvSpPr/>
          <p:nvPr/>
        </p:nvSpPr>
        <p:spPr>
          <a:xfrm>
            <a:off x="2325757" y="2667549"/>
            <a:ext cx="4373217" cy="1035051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/>
              <a:t>Inner</a:t>
            </a:r>
            <a:r>
              <a:rPr lang="pt-BR" sz="2000" b="1" dirty="0"/>
              <a:t> Loop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/>
              <a:t>Step</a:t>
            </a:r>
            <a:r>
              <a:rPr lang="pt-BR" sz="2000" dirty="0"/>
              <a:t>-by-</a:t>
            </a:r>
            <a:r>
              <a:rPr lang="pt-BR" sz="2000" dirty="0" err="1"/>
              <a:t>step</a:t>
            </a:r>
            <a:r>
              <a:rPr lang="pt-BR" sz="2000" dirty="0"/>
              <a:t> </a:t>
            </a:r>
            <a:r>
              <a:rPr lang="pt-BR" sz="2000" dirty="0" err="1"/>
              <a:t>support</a:t>
            </a:r>
            <a:endParaRPr sz="2000" dirty="0"/>
          </a:p>
        </p:txBody>
      </p:sp>
      <p:sp>
        <p:nvSpPr>
          <p:cNvPr id="366" name="Google Shape;366;p49"/>
          <p:cNvSpPr/>
          <p:nvPr/>
        </p:nvSpPr>
        <p:spPr>
          <a:xfrm>
            <a:off x="4023930" y="1711558"/>
            <a:ext cx="983700" cy="57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3625572" y="1056724"/>
            <a:ext cx="1773585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/>
              <a:t>ITS </a:t>
            </a:r>
            <a:r>
              <a:rPr lang="pt-BR" sz="2400" b="1" dirty="0" err="1"/>
              <a:t>Actions</a:t>
            </a:r>
            <a:endParaRPr sz="2400" b="1" dirty="0"/>
          </a:p>
        </p:txBody>
      </p:sp>
      <p:grpSp>
        <p:nvGrpSpPr>
          <p:cNvPr id="385" name="Google Shape;385;p49"/>
          <p:cNvGrpSpPr/>
          <p:nvPr/>
        </p:nvGrpSpPr>
        <p:grpSpPr>
          <a:xfrm>
            <a:off x="5350531" y="2269534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386" name="Google Shape;386;p49"/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9"/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385;p49">
            <a:extLst>
              <a:ext uri="{FF2B5EF4-FFF2-40B4-BE49-F238E27FC236}">
                <a16:creationId xmlns:a16="http://schemas.microsoft.com/office/drawing/2014/main" id="{0CD2AD6C-5B2E-45AD-B2D3-9AFE8E73C7C9}"/>
              </a:ext>
            </a:extLst>
          </p:cNvPr>
          <p:cNvGrpSpPr/>
          <p:nvPr/>
        </p:nvGrpSpPr>
        <p:grpSpPr>
          <a:xfrm>
            <a:off x="4420394" y="2271143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1" name="Google Shape;386;p49">
              <a:extLst>
                <a:ext uri="{FF2B5EF4-FFF2-40B4-BE49-F238E27FC236}">
                  <a16:creationId xmlns:a16="http://schemas.microsoft.com/office/drawing/2014/main" id="{93A6404C-8539-459E-8C3D-7EA598F7B310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7;p49">
              <a:extLst>
                <a:ext uri="{FF2B5EF4-FFF2-40B4-BE49-F238E27FC236}">
                  <a16:creationId xmlns:a16="http://schemas.microsoft.com/office/drawing/2014/main" id="{E2634AC5-5363-4E43-BE88-99E55F75B3AE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85;p49">
            <a:extLst>
              <a:ext uri="{FF2B5EF4-FFF2-40B4-BE49-F238E27FC236}">
                <a16:creationId xmlns:a16="http://schemas.microsoft.com/office/drawing/2014/main" id="{24C4C25B-D78C-4909-8A22-E5593C868EC9}"/>
              </a:ext>
            </a:extLst>
          </p:cNvPr>
          <p:cNvGrpSpPr/>
          <p:nvPr/>
        </p:nvGrpSpPr>
        <p:grpSpPr>
          <a:xfrm>
            <a:off x="2504875" y="2263383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4" name="Google Shape;386;p49">
              <a:extLst>
                <a:ext uri="{FF2B5EF4-FFF2-40B4-BE49-F238E27FC236}">
                  <a16:creationId xmlns:a16="http://schemas.microsoft.com/office/drawing/2014/main" id="{7DEDCEA2-3577-4840-9F33-CD6362871CB6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7;p49">
              <a:extLst>
                <a:ext uri="{FF2B5EF4-FFF2-40B4-BE49-F238E27FC236}">
                  <a16:creationId xmlns:a16="http://schemas.microsoft.com/office/drawing/2014/main" id="{49D640DB-7B6A-44E6-9DDE-5F75C86C11D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385;p49">
            <a:extLst>
              <a:ext uri="{FF2B5EF4-FFF2-40B4-BE49-F238E27FC236}">
                <a16:creationId xmlns:a16="http://schemas.microsoft.com/office/drawing/2014/main" id="{E62AF8AC-AA2F-4881-A7BE-46C1E0031710}"/>
              </a:ext>
            </a:extLst>
          </p:cNvPr>
          <p:cNvGrpSpPr/>
          <p:nvPr/>
        </p:nvGrpSpPr>
        <p:grpSpPr>
          <a:xfrm>
            <a:off x="3484535" y="2271145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7" name="Google Shape;386;p49">
              <a:extLst>
                <a:ext uri="{FF2B5EF4-FFF2-40B4-BE49-F238E27FC236}">
                  <a16:creationId xmlns:a16="http://schemas.microsoft.com/office/drawing/2014/main" id="{72DD89FE-108F-4E9A-96DB-0D7A59BD8067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87;p49">
              <a:extLst>
                <a:ext uri="{FF2B5EF4-FFF2-40B4-BE49-F238E27FC236}">
                  <a16:creationId xmlns:a16="http://schemas.microsoft.com/office/drawing/2014/main" id="{CABE5315-3359-49B3-B9D6-AD827C609D4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362;p49">
            <a:extLst>
              <a:ext uri="{FF2B5EF4-FFF2-40B4-BE49-F238E27FC236}">
                <a16:creationId xmlns:a16="http://schemas.microsoft.com/office/drawing/2014/main" id="{4077F283-2E09-4DED-A881-AF968095889B}"/>
              </a:ext>
            </a:extLst>
          </p:cNvPr>
          <p:cNvSpPr/>
          <p:nvPr/>
        </p:nvSpPr>
        <p:spPr>
          <a:xfrm>
            <a:off x="76457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Previous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63" name="Google Shape;364;p49">
            <a:extLst>
              <a:ext uri="{FF2B5EF4-FFF2-40B4-BE49-F238E27FC236}">
                <a16:creationId xmlns:a16="http://schemas.microsoft.com/office/drawing/2014/main" id="{3CD0D77F-6E07-40E0-A8C7-944777174200}"/>
              </a:ext>
            </a:extLst>
          </p:cNvPr>
          <p:cNvSpPr/>
          <p:nvPr/>
        </p:nvSpPr>
        <p:spPr>
          <a:xfrm>
            <a:off x="6990450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Expected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208277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Outer</a:t>
            </a:r>
            <a:r>
              <a:rPr lang="pt-BR" dirty="0"/>
              <a:t> Loop   vs.  </a:t>
            </a:r>
            <a:r>
              <a:rPr lang="pt-BR" dirty="0" err="1"/>
              <a:t>Inner</a:t>
            </a:r>
            <a:r>
              <a:rPr lang="pt-BR" dirty="0"/>
              <a:t> Loop</a:t>
            </a:r>
            <a:endParaRPr sz="2600" dirty="0"/>
          </a:p>
        </p:txBody>
      </p:sp>
      <p:sp>
        <p:nvSpPr>
          <p:cNvPr id="363" name="Google Shape;363;p49"/>
          <p:cNvSpPr/>
          <p:nvPr/>
        </p:nvSpPr>
        <p:spPr>
          <a:xfrm>
            <a:off x="2325757" y="2667549"/>
            <a:ext cx="4373217" cy="1035051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/>
              <a:t>Inner</a:t>
            </a:r>
            <a:r>
              <a:rPr lang="pt-BR" sz="2000" b="1" dirty="0"/>
              <a:t> Loop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/>
              <a:t>Step</a:t>
            </a:r>
            <a:r>
              <a:rPr lang="pt-BR" sz="2000" dirty="0"/>
              <a:t>-by-</a:t>
            </a:r>
            <a:r>
              <a:rPr lang="pt-BR" sz="2000" dirty="0" err="1"/>
              <a:t>step</a:t>
            </a:r>
            <a:r>
              <a:rPr lang="pt-BR" sz="2000" dirty="0"/>
              <a:t> </a:t>
            </a:r>
            <a:r>
              <a:rPr lang="pt-BR" sz="2000" dirty="0" err="1"/>
              <a:t>support</a:t>
            </a:r>
            <a:endParaRPr sz="2000" dirty="0"/>
          </a:p>
        </p:txBody>
      </p:sp>
      <p:sp>
        <p:nvSpPr>
          <p:cNvPr id="366" name="Google Shape;366;p49"/>
          <p:cNvSpPr/>
          <p:nvPr/>
        </p:nvSpPr>
        <p:spPr>
          <a:xfrm>
            <a:off x="4023930" y="1711558"/>
            <a:ext cx="983700" cy="57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3625572" y="1056724"/>
            <a:ext cx="1773585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/>
              <a:t>ITS </a:t>
            </a:r>
            <a:r>
              <a:rPr lang="pt-BR" sz="2400" b="1" dirty="0" err="1"/>
              <a:t>Actions</a:t>
            </a:r>
            <a:endParaRPr sz="2400" b="1" dirty="0"/>
          </a:p>
        </p:txBody>
      </p:sp>
      <p:sp>
        <p:nvSpPr>
          <p:cNvPr id="371" name="Google Shape;371;p49"/>
          <p:cNvSpPr/>
          <p:nvPr/>
        </p:nvSpPr>
        <p:spPr>
          <a:xfrm>
            <a:off x="5438317" y="1584669"/>
            <a:ext cx="1422061" cy="314377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9"/>
          <p:cNvSpPr/>
          <p:nvPr/>
        </p:nvSpPr>
        <p:spPr>
          <a:xfrm rot="10800000">
            <a:off x="2044641" y="1328266"/>
            <a:ext cx="1773584" cy="325966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49"/>
          <p:cNvGrpSpPr/>
          <p:nvPr/>
        </p:nvGrpSpPr>
        <p:grpSpPr>
          <a:xfrm>
            <a:off x="5350531" y="2269534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386" name="Google Shape;386;p49"/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9"/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385;p49">
            <a:extLst>
              <a:ext uri="{FF2B5EF4-FFF2-40B4-BE49-F238E27FC236}">
                <a16:creationId xmlns:a16="http://schemas.microsoft.com/office/drawing/2014/main" id="{0CD2AD6C-5B2E-45AD-B2D3-9AFE8E73C7C9}"/>
              </a:ext>
            </a:extLst>
          </p:cNvPr>
          <p:cNvGrpSpPr/>
          <p:nvPr/>
        </p:nvGrpSpPr>
        <p:grpSpPr>
          <a:xfrm>
            <a:off x="4420394" y="2271143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1" name="Google Shape;386;p49">
              <a:extLst>
                <a:ext uri="{FF2B5EF4-FFF2-40B4-BE49-F238E27FC236}">
                  <a16:creationId xmlns:a16="http://schemas.microsoft.com/office/drawing/2014/main" id="{93A6404C-8539-459E-8C3D-7EA598F7B310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7;p49">
              <a:extLst>
                <a:ext uri="{FF2B5EF4-FFF2-40B4-BE49-F238E27FC236}">
                  <a16:creationId xmlns:a16="http://schemas.microsoft.com/office/drawing/2014/main" id="{E2634AC5-5363-4E43-BE88-99E55F75B3AE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85;p49">
            <a:extLst>
              <a:ext uri="{FF2B5EF4-FFF2-40B4-BE49-F238E27FC236}">
                <a16:creationId xmlns:a16="http://schemas.microsoft.com/office/drawing/2014/main" id="{24C4C25B-D78C-4909-8A22-E5593C868EC9}"/>
              </a:ext>
            </a:extLst>
          </p:cNvPr>
          <p:cNvGrpSpPr/>
          <p:nvPr/>
        </p:nvGrpSpPr>
        <p:grpSpPr>
          <a:xfrm>
            <a:off x="2504875" y="2263383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4" name="Google Shape;386;p49">
              <a:extLst>
                <a:ext uri="{FF2B5EF4-FFF2-40B4-BE49-F238E27FC236}">
                  <a16:creationId xmlns:a16="http://schemas.microsoft.com/office/drawing/2014/main" id="{7DEDCEA2-3577-4840-9F33-CD6362871CB6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7;p49">
              <a:extLst>
                <a:ext uri="{FF2B5EF4-FFF2-40B4-BE49-F238E27FC236}">
                  <a16:creationId xmlns:a16="http://schemas.microsoft.com/office/drawing/2014/main" id="{49D640DB-7B6A-44E6-9DDE-5F75C86C11D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385;p49">
            <a:extLst>
              <a:ext uri="{FF2B5EF4-FFF2-40B4-BE49-F238E27FC236}">
                <a16:creationId xmlns:a16="http://schemas.microsoft.com/office/drawing/2014/main" id="{E62AF8AC-AA2F-4881-A7BE-46C1E0031710}"/>
              </a:ext>
            </a:extLst>
          </p:cNvPr>
          <p:cNvGrpSpPr/>
          <p:nvPr/>
        </p:nvGrpSpPr>
        <p:grpSpPr>
          <a:xfrm>
            <a:off x="3484535" y="2271145"/>
            <a:ext cx="836616" cy="796029"/>
            <a:chOff x="3820509" y="2432363"/>
            <a:chExt cx="408683" cy="369308"/>
          </a:xfrm>
          <a:solidFill>
            <a:srgbClr val="00B0F0"/>
          </a:solidFill>
        </p:grpSpPr>
        <p:sp>
          <p:nvSpPr>
            <p:cNvPr id="57" name="Google Shape;386;p49">
              <a:extLst>
                <a:ext uri="{FF2B5EF4-FFF2-40B4-BE49-F238E27FC236}">
                  <a16:creationId xmlns:a16="http://schemas.microsoft.com/office/drawing/2014/main" id="{72DD89FE-108F-4E9A-96DB-0D7A59BD8067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87;p49">
              <a:extLst>
                <a:ext uri="{FF2B5EF4-FFF2-40B4-BE49-F238E27FC236}">
                  <a16:creationId xmlns:a16="http://schemas.microsoft.com/office/drawing/2014/main" id="{CABE5315-3359-49B3-B9D6-AD827C609D4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367;p49">
            <a:extLst>
              <a:ext uri="{FF2B5EF4-FFF2-40B4-BE49-F238E27FC236}">
                <a16:creationId xmlns:a16="http://schemas.microsoft.com/office/drawing/2014/main" id="{AB044703-2F29-42D1-9D70-1B048588562F}"/>
              </a:ext>
            </a:extLst>
          </p:cNvPr>
          <p:cNvSpPr txBox="1">
            <a:spLocks/>
          </p:cNvSpPr>
          <p:nvPr/>
        </p:nvSpPr>
        <p:spPr>
          <a:xfrm>
            <a:off x="3374404" y="4190498"/>
            <a:ext cx="2580429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Aft>
                <a:spcPts val="1600"/>
              </a:spcAft>
              <a:buFont typeface="Roboto"/>
              <a:buNone/>
            </a:pPr>
            <a:r>
              <a:rPr lang="pt-BR" sz="2000" b="1" dirty="0" err="1"/>
              <a:t>Outer</a:t>
            </a:r>
            <a:r>
              <a:rPr lang="pt-BR" sz="2000" b="1" dirty="0"/>
              <a:t> Loop</a:t>
            </a:r>
            <a:br>
              <a:rPr lang="pt-BR" sz="2000" dirty="0"/>
            </a:br>
            <a:r>
              <a:rPr lang="pt-BR" sz="2000" dirty="0" err="1"/>
              <a:t>Select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next</a:t>
            </a:r>
            <a:r>
              <a:rPr lang="pt-BR" sz="2000" dirty="0"/>
              <a:t> </a:t>
            </a:r>
            <a:r>
              <a:rPr lang="pt-BR" sz="2000" dirty="0" err="1"/>
              <a:t>task</a:t>
            </a:r>
            <a:endParaRPr lang="pt-BR" sz="2000" dirty="0"/>
          </a:p>
        </p:txBody>
      </p:sp>
      <p:sp>
        <p:nvSpPr>
          <p:cNvPr id="62" name="Google Shape;362;p49">
            <a:extLst>
              <a:ext uri="{FF2B5EF4-FFF2-40B4-BE49-F238E27FC236}">
                <a16:creationId xmlns:a16="http://schemas.microsoft.com/office/drawing/2014/main" id="{4077F283-2E09-4DED-A881-AF968095889B}"/>
              </a:ext>
            </a:extLst>
          </p:cNvPr>
          <p:cNvSpPr/>
          <p:nvPr/>
        </p:nvSpPr>
        <p:spPr>
          <a:xfrm>
            <a:off x="76457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Previous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63" name="Google Shape;364;p49">
            <a:extLst>
              <a:ext uri="{FF2B5EF4-FFF2-40B4-BE49-F238E27FC236}">
                <a16:creationId xmlns:a16="http://schemas.microsoft.com/office/drawing/2014/main" id="{3CD0D77F-6E07-40E0-A8C7-944777174200}"/>
              </a:ext>
            </a:extLst>
          </p:cNvPr>
          <p:cNvSpPr/>
          <p:nvPr/>
        </p:nvSpPr>
        <p:spPr>
          <a:xfrm>
            <a:off x="6990450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Expected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424044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Outer</a:t>
            </a:r>
            <a:r>
              <a:rPr lang="pt-BR" dirty="0"/>
              <a:t> Loop   vs.  </a:t>
            </a:r>
            <a:r>
              <a:rPr lang="pt-BR" dirty="0" err="1"/>
              <a:t>Inner</a:t>
            </a:r>
            <a:r>
              <a:rPr lang="pt-BR" dirty="0"/>
              <a:t> Loop</a:t>
            </a:r>
            <a:endParaRPr sz="2600" dirty="0"/>
          </a:p>
        </p:txBody>
      </p:sp>
      <p:sp>
        <p:nvSpPr>
          <p:cNvPr id="363" name="Google Shape;363;p49"/>
          <p:cNvSpPr/>
          <p:nvPr/>
        </p:nvSpPr>
        <p:spPr>
          <a:xfrm>
            <a:off x="2325757" y="2667549"/>
            <a:ext cx="4373217" cy="1035051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err="1"/>
              <a:t>Inner</a:t>
            </a:r>
            <a:r>
              <a:rPr lang="pt-BR" sz="2000" b="1" dirty="0"/>
              <a:t> Loop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/>
              <a:t>Step</a:t>
            </a:r>
            <a:r>
              <a:rPr lang="pt-BR" sz="2000" dirty="0"/>
              <a:t>-by-</a:t>
            </a:r>
            <a:r>
              <a:rPr lang="pt-BR" sz="2000" dirty="0" err="1"/>
              <a:t>step</a:t>
            </a:r>
            <a:r>
              <a:rPr lang="pt-BR" sz="2000" dirty="0"/>
              <a:t> </a:t>
            </a:r>
            <a:r>
              <a:rPr lang="pt-BR" sz="2000" dirty="0" err="1"/>
              <a:t>support</a:t>
            </a:r>
            <a:endParaRPr sz="2000" dirty="0"/>
          </a:p>
        </p:txBody>
      </p:sp>
      <p:sp>
        <p:nvSpPr>
          <p:cNvPr id="366" name="Google Shape;366;p49"/>
          <p:cNvSpPr/>
          <p:nvPr/>
        </p:nvSpPr>
        <p:spPr>
          <a:xfrm>
            <a:off x="4023930" y="1711558"/>
            <a:ext cx="983700" cy="57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3625572" y="1056724"/>
            <a:ext cx="1773585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b="1" dirty="0"/>
              <a:t>ITS </a:t>
            </a:r>
            <a:r>
              <a:rPr lang="pt-BR" sz="2400" b="1" dirty="0" err="1"/>
              <a:t>Actions</a:t>
            </a:r>
            <a:endParaRPr sz="2400" b="1" dirty="0"/>
          </a:p>
        </p:txBody>
      </p:sp>
      <p:sp>
        <p:nvSpPr>
          <p:cNvPr id="371" name="Google Shape;371;p49"/>
          <p:cNvSpPr/>
          <p:nvPr/>
        </p:nvSpPr>
        <p:spPr>
          <a:xfrm>
            <a:off x="5438317" y="1584669"/>
            <a:ext cx="1422061" cy="314377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9"/>
          <p:cNvSpPr/>
          <p:nvPr/>
        </p:nvSpPr>
        <p:spPr>
          <a:xfrm rot="10800000">
            <a:off x="2044641" y="1328266"/>
            <a:ext cx="1773584" cy="325966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49"/>
          <p:cNvGrpSpPr/>
          <p:nvPr/>
        </p:nvGrpSpPr>
        <p:grpSpPr>
          <a:xfrm>
            <a:off x="5350531" y="2269534"/>
            <a:ext cx="836616" cy="796029"/>
            <a:chOff x="3820509" y="2432363"/>
            <a:chExt cx="408683" cy="36930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86" name="Google Shape;386;p49"/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9"/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385;p49">
            <a:extLst>
              <a:ext uri="{FF2B5EF4-FFF2-40B4-BE49-F238E27FC236}">
                <a16:creationId xmlns:a16="http://schemas.microsoft.com/office/drawing/2014/main" id="{0CD2AD6C-5B2E-45AD-B2D3-9AFE8E73C7C9}"/>
              </a:ext>
            </a:extLst>
          </p:cNvPr>
          <p:cNvGrpSpPr/>
          <p:nvPr/>
        </p:nvGrpSpPr>
        <p:grpSpPr>
          <a:xfrm>
            <a:off x="4420394" y="2271143"/>
            <a:ext cx="836616" cy="796029"/>
            <a:chOff x="3820509" y="2432363"/>
            <a:chExt cx="408683" cy="36930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1" name="Google Shape;386;p49">
              <a:extLst>
                <a:ext uri="{FF2B5EF4-FFF2-40B4-BE49-F238E27FC236}">
                  <a16:creationId xmlns:a16="http://schemas.microsoft.com/office/drawing/2014/main" id="{93A6404C-8539-459E-8C3D-7EA598F7B310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7;p49">
              <a:extLst>
                <a:ext uri="{FF2B5EF4-FFF2-40B4-BE49-F238E27FC236}">
                  <a16:creationId xmlns:a16="http://schemas.microsoft.com/office/drawing/2014/main" id="{E2634AC5-5363-4E43-BE88-99E55F75B3AE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85;p49">
            <a:extLst>
              <a:ext uri="{FF2B5EF4-FFF2-40B4-BE49-F238E27FC236}">
                <a16:creationId xmlns:a16="http://schemas.microsoft.com/office/drawing/2014/main" id="{24C4C25B-D78C-4909-8A22-E5593C868EC9}"/>
              </a:ext>
            </a:extLst>
          </p:cNvPr>
          <p:cNvGrpSpPr/>
          <p:nvPr/>
        </p:nvGrpSpPr>
        <p:grpSpPr>
          <a:xfrm>
            <a:off x="2504875" y="2263383"/>
            <a:ext cx="836616" cy="796029"/>
            <a:chOff x="3820509" y="2432363"/>
            <a:chExt cx="408683" cy="36930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4" name="Google Shape;386;p49">
              <a:extLst>
                <a:ext uri="{FF2B5EF4-FFF2-40B4-BE49-F238E27FC236}">
                  <a16:creationId xmlns:a16="http://schemas.microsoft.com/office/drawing/2014/main" id="{7DEDCEA2-3577-4840-9F33-CD6362871CB6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7;p49">
              <a:extLst>
                <a:ext uri="{FF2B5EF4-FFF2-40B4-BE49-F238E27FC236}">
                  <a16:creationId xmlns:a16="http://schemas.microsoft.com/office/drawing/2014/main" id="{49D640DB-7B6A-44E6-9DDE-5F75C86C11D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385;p49">
            <a:extLst>
              <a:ext uri="{FF2B5EF4-FFF2-40B4-BE49-F238E27FC236}">
                <a16:creationId xmlns:a16="http://schemas.microsoft.com/office/drawing/2014/main" id="{E62AF8AC-AA2F-4881-A7BE-46C1E0031710}"/>
              </a:ext>
            </a:extLst>
          </p:cNvPr>
          <p:cNvGrpSpPr/>
          <p:nvPr/>
        </p:nvGrpSpPr>
        <p:grpSpPr>
          <a:xfrm>
            <a:off x="3484535" y="2271145"/>
            <a:ext cx="836616" cy="796029"/>
            <a:chOff x="3820509" y="2432363"/>
            <a:chExt cx="408683" cy="36930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7" name="Google Shape;386;p49">
              <a:extLst>
                <a:ext uri="{FF2B5EF4-FFF2-40B4-BE49-F238E27FC236}">
                  <a16:creationId xmlns:a16="http://schemas.microsoft.com/office/drawing/2014/main" id="{72DD89FE-108F-4E9A-96DB-0D7A59BD8067}"/>
                </a:ext>
              </a:extLst>
            </p:cNvPr>
            <p:cNvSpPr/>
            <p:nvPr/>
          </p:nvSpPr>
          <p:spPr>
            <a:xfrm>
              <a:off x="4038991" y="2470172"/>
              <a:ext cx="190200" cy="3315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87;p49">
              <a:extLst>
                <a:ext uri="{FF2B5EF4-FFF2-40B4-BE49-F238E27FC236}">
                  <a16:creationId xmlns:a16="http://schemas.microsoft.com/office/drawing/2014/main" id="{CABE5315-3359-49B3-B9D6-AD827C609D42}"/>
                </a:ext>
              </a:extLst>
            </p:cNvPr>
            <p:cNvSpPr/>
            <p:nvPr/>
          </p:nvSpPr>
          <p:spPr>
            <a:xfrm rot="10800000">
              <a:off x="3820509" y="2432363"/>
              <a:ext cx="190200" cy="3264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367;p49">
            <a:extLst>
              <a:ext uri="{FF2B5EF4-FFF2-40B4-BE49-F238E27FC236}">
                <a16:creationId xmlns:a16="http://schemas.microsoft.com/office/drawing/2014/main" id="{AB044703-2F29-42D1-9D70-1B048588562F}"/>
              </a:ext>
            </a:extLst>
          </p:cNvPr>
          <p:cNvSpPr txBox="1">
            <a:spLocks/>
          </p:cNvSpPr>
          <p:nvPr/>
        </p:nvSpPr>
        <p:spPr>
          <a:xfrm>
            <a:off x="3374404" y="4190498"/>
            <a:ext cx="2580429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Aft>
                <a:spcPts val="1600"/>
              </a:spcAft>
              <a:buFont typeface="Roboto"/>
              <a:buNone/>
            </a:pPr>
            <a:r>
              <a:rPr lang="pt-BR" sz="2000" b="1" dirty="0" err="1"/>
              <a:t>Outer</a:t>
            </a:r>
            <a:r>
              <a:rPr lang="pt-BR" sz="2000" b="1" dirty="0"/>
              <a:t> Loop</a:t>
            </a:r>
            <a:br>
              <a:rPr lang="pt-BR" sz="2000" dirty="0"/>
            </a:br>
            <a:r>
              <a:rPr lang="pt-BR" sz="2000" dirty="0" err="1"/>
              <a:t>Select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next</a:t>
            </a:r>
            <a:r>
              <a:rPr lang="pt-BR" sz="2000" dirty="0"/>
              <a:t> </a:t>
            </a:r>
            <a:r>
              <a:rPr lang="pt-BR" sz="2000" dirty="0" err="1"/>
              <a:t>task</a:t>
            </a:r>
            <a:endParaRPr lang="pt-BR" sz="2000" dirty="0"/>
          </a:p>
        </p:txBody>
      </p:sp>
      <p:sp>
        <p:nvSpPr>
          <p:cNvPr id="62" name="Google Shape;362;p49">
            <a:extLst>
              <a:ext uri="{FF2B5EF4-FFF2-40B4-BE49-F238E27FC236}">
                <a16:creationId xmlns:a16="http://schemas.microsoft.com/office/drawing/2014/main" id="{4077F283-2E09-4DED-A881-AF968095889B}"/>
              </a:ext>
            </a:extLst>
          </p:cNvPr>
          <p:cNvSpPr/>
          <p:nvPr/>
        </p:nvSpPr>
        <p:spPr>
          <a:xfrm>
            <a:off x="76457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Previous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63" name="Google Shape;364;p49">
            <a:extLst>
              <a:ext uri="{FF2B5EF4-FFF2-40B4-BE49-F238E27FC236}">
                <a16:creationId xmlns:a16="http://schemas.microsoft.com/office/drawing/2014/main" id="{3CD0D77F-6E07-40E0-A8C7-944777174200}"/>
              </a:ext>
            </a:extLst>
          </p:cNvPr>
          <p:cNvSpPr/>
          <p:nvPr/>
        </p:nvSpPr>
        <p:spPr>
          <a:xfrm>
            <a:off x="6990450" y="2645186"/>
            <a:ext cx="1848000" cy="11007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/>
              <a:t>Expected</a:t>
            </a:r>
            <a:r>
              <a:rPr lang="pt-BR" sz="1800" dirty="0"/>
              <a:t> </a:t>
            </a:r>
            <a:r>
              <a:rPr lang="pt-BR" sz="1800" dirty="0" err="1"/>
              <a:t>knowledge</a:t>
            </a:r>
            <a:endParaRPr sz="1800" dirty="0"/>
          </a:p>
        </p:txBody>
      </p:sp>
      <p:sp>
        <p:nvSpPr>
          <p:cNvPr id="2" name="Estrela: 10 Pontas 1">
            <a:extLst>
              <a:ext uri="{FF2B5EF4-FFF2-40B4-BE49-F238E27FC236}">
                <a16:creationId xmlns:a16="http://schemas.microsoft.com/office/drawing/2014/main" id="{ECE79AEE-8BA2-4A17-B04A-018C97D6B1FB}"/>
              </a:ext>
            </a:extLst>
          </p:cNvPr>
          <p:cNvSpPr/>
          <p:nvPr/>
        </p:nvSpPr>
        <p:spPr>
          <a:xfrm>
            <a:off x="158448" y="885710"/>
            <a:ext cx="2255772" cy="1557393"/>
          </a:xfrm>
          <a:prstGeom prst="star10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2400" b="1" dirty="0" err="1"/>
              <a:t>Adaptation</a:t>
            </a:r>
            <a:endParaRPr lang="pt-BR" sz="2400" b="1" dirty="0"/>
          </a:p>
        </p:txBody>
      </p:sp>
      <p:sp>
        <p:nvSpPr>
          <p:cNvPr id="24" name="Estrela: 10 Pontas 23">
            <a:extLst>
              <a:ext uri="{FF2B5EF4-FFF2-40B4-BE49-F238E27FC236}">
                <a16:creationId xmlns:a16="http://schemas.microsoft.com/office/drawing/2014/main" id="{CCB51C84-EAE2-4629-97DB-5734191D3478}"/>
              </a:ext>
            </a:extLst>
          </p:cNvPr>
          <p:cNvSpPr/>
          <p:nvPr/>
        </p:nvSpPr>
        <p:spPr>
          <a:xfrm>
            <a:off x="5905132" y="747444"/>
            <a:ext cx="3115875" cy="1475960"/>
          </a:xfrm>
          <a:prstGeom prst="star10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2400" b="1" dirty="0" err="1"/>
              <a:t>Personalization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7489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According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en" sz="2400" dirty="0"/>
              <a:t> VanLehn (2006; 2011):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400" dirty="0" err="1"/>
              <a:t>Educational</a:t>
            </a:r>
            <a:r>
              <a:rPr lang="pt-BR" sz="2400" dirty="0"/>
              <a:t> </a:t>
            </a:r>
            <a:r>
              <a:rPr lang="pt-BR" sz="2400" dirty="0" err="1"/>
              <a:t>technologies</a:t>
            </a:r>
            <a:r>
              <a:rPr lang="pt-BR" sz="2400" dirty="0"/>
              <a:t> that </a:t>
            </a:r>
            <a:r>
              <a:rPr lang="pt-BR" sz="2400" b="1" dirty="0"/>
              <a:t>have ONLY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>
                <a:solidFill>
                  <a:srgbClr val="0070C0"/>
                </a:solidFill>
              </a:rPr>
              <a:t>outer</a:t>
            </a:r>
            <a:r>
              <a:rPr lang="pt-BR" sz="2400" b="1" dirty="0">
                <a:solidFill>
                  <a:srgbClr val="0070C0"/>
                </a:solidFill>
              </a:rPr>
              <a:t> loop</a:t>
            </a:r>
            <a:r>
              <a:rPr lang="pt-BR" sz="2400" dirty="0"/>
              <a:t> are </a:t>
            </a:r>
            <a:r>
              <a:rPr lang="pt-BR" sz="2400" dirty="0" err="1"/>
              <a:t>called</a:t>
            </a:r>
            <a:r>
              <a:rPr lang="pt-BR" sz="2400" dirty="0"/>
              <a:t> </a:t>
            </a:r>
            <a:r>
              <a:rPr lang="en" sz="2400" u="sng" dirty="0"/>
              <a:t>Computer-Aided Instruction</a:t>
            </a:r>
            <a:r>
              <a:rPr lang="en" sz="2400" dirty="0"/>
              <a:t> (CAI),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technologies</a:t>
            </a:r>
            <a:r>
              <a:rPr lang="pt-BR" sz="2400" dirty="0"/>
              <a:t> that </a:t>
            </a:r>
            <a:r>
              <a:rPr lang="pt-BR" sz="2400" dirty="0" err="1"/>
              <a:t>also</a:t>
            </a:r>
            <a:r>
              <a:rPr lang="pt-BR" sz="2400" b="1" dirty="0"/>
              <a:t> have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b="1" dirty="0" err="1">
                <a:solidFill>
                  <a:srgbClr val="0070C0"/>
                </a:solidFill>
              </a:rPr>
              <a:t>inner</a:t>
            </a:r>
            <a:r>
              <a:rPr lang="pt-BR" sz="2400" b="1" dirty="0">
                <a:solidFill>
                  <a:srgbClr val="0070C0"/>
                </a:solidFill>
              </a:rPr>
              <a:t> loop </a:t>
            </a:r>
            <a:r>
              <a:rPr lang="pt-BR" sz="2400" dirty="0"/>
              <a:t>are </a:t>
            </a:r>
            <a:r>
              <a:rPr lang="pt-BR" sz="2400" dirty="0" err="1"/>
              <a:t>called</a:t>
            </a:r>
            <a:r>
              <a:rPr lang="en" sz="2400" dirty="0"/>
              <a:t> </a:t>
            </a:r>
            <a:r>
              <a:rPr lang="en" sz="2400" u="sng" dirty="0"/>
              <a:t>Intelligent Tutoring S</a:t>
            </a:r>
            <a:r>
              <a:rPr lang="pt-BR" sz="2400" u="sng" dirty="0"/>
              <a:t>y</a:t>
            </a:r>
            <a:r>
              <a:rPr lang="en" sz="2400" u="sng" dirty="0"/>
              <a:t>stems (</a:t>
            </a:r>
            <a:r>
              <a:rPr lang="pt-BR" sz="2400" u="sng" dirty="0"/>
              <a:t>ITS</a:t>
            </a:r>
            <a:r>
              <a:rPr lang="en" sz="2400" dirty="0"/>
              <a:t>). </a:t>
            </a:r>
            <a:endParaRPr sz="2400" dirty="0"/>
          </a:p>
        </p:txBody>
      </p:sp>
      <p:sp>
        <p:nvSpPr>
          <p:cNvPr id="411" name="Google Shape;411;p51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Características essenciais - STI 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>
            <a:spLocks noGrp="1"/>
          </p:cNvSpPr>
          <p:nvPr>
            <p:ph type="title"/>
          </p:nvPr>
        </p:nvSpPr>
        <p:spPr>
          <a:xfrm>
            <a:off x="597678" y="1649175"/>
            <a:ext cx="59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 Approaches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Minimum</a:t>
            </a:r>
            <a:r>
              <a:rPr lang="pt-BR" sz="2400" dirty="0"/>
              <a:t> feedback </a:t>
            </a:r>
            <a:r>
              <a:rPr lang="en" sz="2400" dirty="0"/>
              <a:t>(corre</a:t>
            </a:r>
            <a:r>
              <a:rPr lang="pt-BR" sz="2400" dirty="0" err="1"/>
              <a:t>ct</a:t>
            </a:r>
            <a:r>
              <a:rPr lang="en" sz="2400" dirty="0"/>
              <a:t>/incorre</a:t>
            </a:r>
            <a:r>
              <a:rPr lang="pt-BR" sz="2400" dirty="0" err="1"/>
              <a:t>ct</a:t>
            </a:r>
            <a:r>
              <a:rPr lang="en" sz="2400" dirty="0"/>
              <a:t>) </a:t>
            </a:r>
            <a:r>
              <a:rPr lang="pt-BR" sz="2400" dirty="0"/>
              <a:t>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Specific</a:t>
            </a:r>
            <a:r>
              <a:rPr lang="pt-BR" sz="2400" dirty="0"/>
              <a:t> feedback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perform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Assessment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student’s</a:t>
            </a:r>
            <a:r>
              <a:rPr lang="pt-BR" sz="2400" dirty="0"/>
              <a:t> </a:t>
            </a:r>
            <a:r>
              <a:rPr lang="pt-BR" sz="2400" dirty="0" err="1"/>
              <a:t>knowledge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Review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dirty="0" err="1"/>
              <a:t>solution</a:t>
            </a:r>
            <a:r>
              <a:rPr lang="pt-BR" sz="2400" dirty="0"/>
              <a:t> (</a:t>
            </a:r>
            <a:r>
              <a:rPr lang="pt-BR" sz="2400" dirty="0" err="1"/>
              <a:t>worked</a:t>
            </a:r>
            <a:r>
              <a:rPr lang="pt-BR" sz="2400" dirty="0"/>
              <a:t> </a:t>
            </a:r>
            <a:r>
              <a:rPr lang="pt-BR" sz="2400" dirty="0" err="1"/>
              <a:t>example</a:t>
            </a:r>
            <a:r>
              <a:rPr lang="pt-BR" sz="2400" dirty="0"/>
              <a:t>)</a:t>
            </a:r>
            <a:endParaRPr sz="2400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260;p42">
            <a:extLst>
              <a:ext uri="{FF2B5EF4-FFF2-40B4-BE49-F238E27FC236}">
                <a16:creationId xmlns:a16="http://schemas.microsoft.com/office/drawing/2014/main" id="{146B8C6E-C06C-4F54-9F47-6FD7020D7F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250" y="51775"/>
            <a:ext cx="3032058" cy="2150474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A2535D7-8E9A-4591-917A-6C3013E86E6D}"/>
              </a:ext>
            </a:extLst>
          </p:cNvPr>
          <p:cNvSpPr/>
          <p:nvPr/>
        </p:nvSpPr>
        <p:spPr>
          <a:xfrm>
            <a:off x="6758995" y="1451859"/>
            <a:ext cx="1165805" cy="488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255321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b="1" dirty="0" err="1"/>
              <a:t>Minimum</a:t>
            </a:r>
            <a:r>
              <a:rPr lang="pt-BR" sz="2400" b="1" dirty="0"/>
              <a:t> feedback </a:t>
            </a:r>
            <a:r>
              <a:rPr lang="en" sz="2400" b="1" dirty="0"/>
              <a:t>(corre</a:t>
            </a:r>
            <a:r>
              <a:rPr lang="pt-BR" sz="2400" b="1" dirty="0" err="1"/>
              <a:t>ct</a:t>
            </a:r>
            <a:r>
              <a:rPr lang="en" sz="2400" b="1" dirty="0"/>
              <a:t>/incorre</a:t>
            </a:r>
            <a:r>
              <a:rPr lang="pt-BR" sz="2400" b="1" dirty="0" err="1"/>
              <a:t>ct</a:t>
            </a:r>
            <a:r>
              <a:rPr lang="en" sz="2400" b="1" dirty="0"/>
              <a:t>) </a:t>
            </a:r>
            <a:r>
              <a:rPr lang="pt-BR" sz="2400" b="1" dirty="0"/>
              <a:t>in </a:t>
            </a:r>
            <a:r>
              <a:rPr lang="pt-BR" sz="2400" b="1" dirty="0" err="1"/>
              <a:t>each</a:t>
            </a:r>
            <a:r>
              <a:rPr lang="pt-BR" sz="2400" b="1" dirty="0"/>
              <a:t> </a:t>
            </a:r>
            <a:r>
              <a:rPr lang="pt-BR" sz="2400" b="1" dirty="0" err="1"/>
              <a:t>step</a:t>
            </a:r>
            <a:endParaRPr sz="2400" b="1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Specific</a:t>
            </a:r>
            <a:r>
              <a:rPr lang="pt-BR" sz="2400" dirty="0"/>
              <a:t> feedback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perform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Assessment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student’s</a:t>
            </a:r>
            <a:r>
              <a:rPr lang="pt-BR" sz="2400" dirty="0"/>
              <a:t> </a:t>
            </a:r>
            <a:r>
              <a:rPr lang="pt-BR" sz="2400" dirty="0" err="1"/>
              <a:t>knowledge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Review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dirty="0" err="1"/>
              <a:t>solution</a:t>
            </a:r>
            <a:r>
              <a:rPr lang="pt-BR" sz="2400" dirty="0"/>
              <a:t> (</a:t>
            </a:r>
            <a:r>
              <a:rPr lang="pt-BR" sz="2400" dirty="0" err="1"/>
              <a:t>worked</a:t>
            </a:r>
            <a:r>
              <a:rPr lang="pt-BR" sz="2400" dirty="0"/>
              <a:t> </a:t>
            </a:r>
            <a:r>
              <a:rPr lang="pt-BR" sz="2400" dirty="0" err="1"/>
              <a:t>example</a:t>
            </a:r>
            <a:r>
              <a:rPr lang="pt-BR" sz="2400" dirty="0"/>
              <a:t>)</a:t>
            </a:r>
            <a:endParaRPr sz="2400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2529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1"/>
          <p:cNvSpPr txBox="1">
            <a:spLocks noGrp="1"/>
          </p:cNvSpPr>
          <p:nvPr>
            <p:ph type="body" idx="1"/>
          </p:nvPr>
        </p:nvSpPr>
        <p:spPr>
          <a:xfrm>
            <a:off x="114300" y="942975"/>
            <a:ext cx="25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/>
              <a:t>Example</a:t>
            </a:r>
            <a:r>
              <a:rPr lang="pt-BR" sz="2000" dirty="0"/>
              <a:t>: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 dirty="0"/>
              <a:t>Feedback </a:t>
            </a:r>
            <a:r>
              <a:rPr lang="pt-BR" sz="2000" dirty="0" err="1"/>
              <a:t>provided</a:t>
            </a:r>
            <a:r>
              <a:rPr lang="pt-BR" sz="2000" dirty="0"/>
              <a:t> </a:t>
            </a:r>
            <a:r>
              <a:rPr lang="pt-BR" sz="2000" dirty="0" err="1"/>
              <a:t>immediately</a:t>
            </a:r>
            <a:r>
              <a:rPr lang="pt-BR" sz="2000" dirty="0"/>
              <a:t> </a:t>
            </a:r>
            <a:r>
              <a:rPr lang="pt-BR" sz="2000" dirty="0" err="1"/>
              <a:t>after</a:t>
            </a:r>
            <a:r>
              <a:rPr lang="pt-BR" sz="2000" dirty="0"/>
              <a:t> </a:t>
            </a:r>
            <a:r>
              <a:rPr lang="pt-BR" sz="2000" dirty="0" err="1"/>
              <a:t>an</a:t>
            </a:r>
            <a:r>
              <a:rPr lang="pt-BR" sz="2000" dirty="0"/>
              <a:t> </a:t>
            </a:r>
            <a:r>
              <a:rPr lang="pt-BR" sz="2000" dirty="0" err="1"/>
              <a:t>action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 dirty="0"/>
              <a:t>In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example</a:t>
            </a:r>
            <a:r>
              <a:rPr lang="pt-BR" sz="2000" dirty="0"/>
              <a:t> </a:t>
            </a:r>
            <a:r>
              <a:rPr lang="pt-BR" sz="2000" dirty="0" err="1"/>
              <a:t>when</a:t>
            </a:r>
            <a:r>
              <a:rPr lang="pt-BR" sz="2000" dirty="0"/>
              <a:t> a </a:t>
            </a:r>
            <a:r>
              <a:rPr lang="pt-BR" sz="2000" dirty="0" err="1"/>
              <a:t>student</a:t>
            </a:r>
            <a:r>
              <a:rPr lang="pt-BR" sz="2000" dirty="0"/>
              <a:t> have </a:t>
            </a:r>
            <a:r>
              <a:rPr lang="pt-BR" sz="2000" dirty="0" err="1"/>
              <a:t>completed</a:t>
            </a:r>
            <a:r>
              <a:rPr lang="pt-BR" sz="2000" dirty="0"/>
              <a:t> a </a:t>
            </a:r>
            <a:r>
              <a:rPr lang="pt-BR" sz="2000" dirty="0" err="1"/>
              <a:t>step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color </a:t>
            </a:r>
            <a:r>
              <a:rPr lang="pt-BR" sz="2000" dirty="0" err="1"/>
              <a:t>changes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green</a:t>
            </a:r>
            <a:r>
              <a:rPr lang="pt-BR" sz="2000" dirty="0"/>
              <a:t> </a:t>
            </a:r>
            <a:r>
              <a:rPr lang="pt-BR" sz="2000" dirty="0" err="1"/>
              <a:t>or</a:t>
            </a:r>
            <a:r>
              <a:rPr lang="pt-BR" sz="2000" dirty="0"/>
              <a:t> red.  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Minimum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29" name="Google Shape;529;p71"/>
          <p:cNvPicPr preferRelativeResize="0"/>
          <p:nvPr/>
        </p:nvPicPr>
        <p:blipFill rotWithShape="1">
          <a:blip r:embed="rId3">
            <a:alphaModFix/>
          </a:blip>
          <a:srcRect l="14657" t="13901" r="15743" b="7869"/>
          <a:stretch/>
        </p:blipFill>
        <p:spPr>
          <a:xfrm>
            <a:off x="2571750" y="984000"/>
            <a:ext cx="6372226" cy="402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Minimum</a:t>
            </a:r>
            <a:r>
              <a:rPr lang="pt-BR" sz="2400" dirty="0"/>
              <a:t> feedback </a:t>
            </a:r>
            <a:r>
              <a:rPr lang="en" sz="2400" dirty="0"/>
              <a:t>(corre</a:t>
            </a:r>
            <a:r>
              <a:rPr lang="pt-BR" sz="2400" dirty="0" err="1"/>
              <a:t>ct</a:t>
            </a:r>
            <a:r>
              <a:rPr lang="en" sz="2400" dirty="0"/>
              <a:t>/incorre</a:t>
            </a:r>
            <a:r>
              <a:rPr lang="pt-BR" sz="2400" dirty="0" err="1"/>
              <a:t>ct</a:t>
            </a:r>
            <a:r>
              <a:rPr lang="en" sz="2400" dirty="0"/>
              <a:t>) </a:t>
            </a:r>
            <a:r>
              <a:rPr lang="pt-BR" sz="2400" dirty="0"/>
              <a:t>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b="1" dirty="0" err="1"/>
              <a:t>Specific</a:t>
            </a:r>
            <a:r>
              <a:rPr lang="pt-BR" sz="2400" b="1" dirty="0"/>
              <a:t> feedback </a:t>
            </a:r>
            <a:r>
              <a:rPr lang="pt-BR" sz="2400" b="1" dirty="0" err="1"/>
              <a:t>to</a:t>
            </a:r>
            <a:r>
              <a:rPr lang="pt-BR" sz="2400" b="1" dirty="0"/>
              <a:t> </a:t>
            </a:r>
            <a:r>
              <a:rPr lang="pt-BR" sz="2400" b="1" dirty="0" err="1"/>
              <a:t>each</a:t>
            </a:r>
            <a:r>
              <a:rPr lang="pt-BR" sz="2400" b="1" dirty="0"/>
              <a:t> </a:t>
            </a:r>
            <a:r>
              <a:rPr lang="pt-BR" sz="2400" b="1" dirty="0" err="1"/>
              <a:t>step</a:t>
            </a:r>
            <a:endParaRPr sz="2400" b="1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perform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Assessment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student’s</a:t>
            </a:r>
            <a:r>
              <a:rPr lang="pt-BR" sz="2400" dirty="0"/>
              <a:t> </a:t>
            </a:r>
            <a:r>
              <a:rPr lang="pt-BR" sz="2400" dirty="0" err="1"/>
              <a:t>knowledge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Review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dirty="0" err="1"/>
              <a:t>solution</a:t>
            </a:r>
            <a:r>
              <a:rPr lang="pt-BR" sz="2400" dirty="0"/>
              <a:t> (</a:t>
            </a:r>
            <a:r>
              <a:rPr lang="pt-BR" sz="2400" dirty="0" err="1"/>
              <a:t>worked</a:t>
            </a:r>
            <a:r>
              <a:rPr lang="pt-BR" sz="2400" dirty="0"/>
              <a:t> </a:t>
            </a:r>
            <a:r>
              <a:rPr lang="pt-BR" sz="2400" dirty="0" err="1"/>
              <a:t>example</a:t>
            </a:r>
            <a:r>
              <a:rPr lang="pt-BR" sz="2400" dirty="0"/>
              <a:t>)</a:t>
            </a:r>
            <a:endParaRPr sz="2400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3474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4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93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Exempl</a:t>
            </a:r>
            <a:r>
              <a:rPr lang="pt-BR" dirty="0"/>
              <a:t>e</a:t>
            </a:r>
            <a:r>
              <a:rPr lang="en" dirty="0"/>
              <a:t>: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Working with Decimals -&gt; Decimal Addition and Subtraction III</a:t>
            </a:r>
            <a:endParaRPr dirty="0"/>
          </a:p>
        </p:txBody>
      </p:sp>
      <p:sp>
        <p:nvSpPr>
          <p:cNvPr id="547" name="Google Shape;547;p74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48" name="Google Shape;548;p74"/>
          <p:cNvPicPr preferRelativeResize="0"/>
          <p:nvPr/>
        </p:nvPicPr>
        <p:blipFill rotWithShape="1">
          <a:blip r:embed="rId4">
            <a:alphaModFix/>
          </a:blip>
          <a:srcRect l="14710" t="15181" r="15869" b="7202"/>
          <a:stretch/>
        </p:blipFill>
        <p:spPr>
          <a:xfrm>
            <a:off x="2792625" y="979475"/>
            <a:ext cx="6260877" cy="39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5"/>
          <p:cNvSpPr txBox="1">
            <a:spLocks noGrp="1"/>
          </p:cNvSpPr>
          <p:nvPr>
            <p:ph type="body" idx="1"/>
          </p:nvPr>
        </p:nvSpPr>
        <p:spPr>
          <a:xfrm>
            <a:off x="142875" y="1152475"/>
            <a:ext cx="246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1. 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hint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a common </a:t>
            </a:r>
            <a:r>
              <a:rPr lang="pt-BR" dirty="0" err="1"/>
              <a:t>error</a:t>
            </a:r>
            <a:r>
              <a:rPr lang="en" dirty="0"/>
              <a:t>.</a:t>
            </a:r>
            <a:endParaRPr dirty="0"/>
          </a:p>
        </p:txBody>
      </p:sp>
      <p:sp>
        <p:nvSpPr>
          <p:cNvPr id="554" name="Google Shape;554;p75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55" name="Google Shape;555;p75"/>
          <p:cNvPicPr preferRelativeResize="0"/>
          <p:nvPr/>
        </p:nvPicPr>
        <p:blipFill rotWithShape="1">
          <a:blip r:embed="rId3">
            <a:alphaModFix/>
          </a:blip>
          <a:srcRect l="14687" t="9982" r="15834" b="12569"/>
          <a:stretch/>
        </p:blipFill>
        <p:spPr>
          <a:xfrm>
            <a:off x="2676525" y="1057275"/>
            <a:ext cx="6353174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5"/>
          <p:cNvSpPr/>
          <p:nvPr/>
        </p:nvSpPr>
        <p:spPr>
          <a:xfrm>
            <a:off x="5681025" y="3324225"/>
            <a:ext cx="1224600" cy="41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5"/>
          <p:cNvSpPr/>
          <p:nvPr/>
        </p:nvSpPr>
        <p:spPr>
          <a:xfrm rot="5400000">
            <a:off x="3853460" y="3124431"/>
            <a:ext cx="1154400" cy="41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5"/>
          <p:cNvSpPr/>
          <p:nvPr/>
        </p:nvSpPr>
        <p:spPr>
          <a:xfrm>
            <a:off x="3333750" y="3952875"/>
            <a:ext cx="2533800" cy="971700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6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</a:t>
            </a:r>
            <a:r>
              <a:rPr lang="pt-BR" dirty="0"/>
              <a:t>On </a:t>
            </a:r>
            <a:r>
              <a:rPr lang="pt-BR" dirty="0" err="1"/>
              <a:t>demand</a:t>
            </a:r>
            <a:r>
              <a:rPr lang="pt-BR" dirty="0"/>
              <a:t> 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complete a </a:t>
            </a:r>
            <a:r>
              <a:rPr lang="pt-BR" dirty="0" err="1"/>
              <a:t>step</a:t>
            </a:r>
            <a:r>
              <a:rPr lang="en" dirty="0"/>
              <a:t>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procedural </a:t>
            </a:r>
            <a:r>
              <a:rPr lang="pt-BR" dirty="0" err="1"/>
              <a:t>or</a:t>
            </a:r>
            <a:r>
              <a:rPr lang="pt-BR" dirty="0"/>
              <a:t> conceptual. In this </a:t>
            </a:r>
            <a:r>
              <a:rPr lang="pt-BR" dirty="0" err="1"/>
              <a:t>example</a:t>
            </a:r>
            <a:r>
              <a:rPr lang="pt-BR" dirty="0"/>
              <a:t>, we have a procedural </a:t>
            </a:r>
            <a:r>
              <a:rPr lang="pt-BR" dirty="0" err="1"/>
              <a:t>hint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564" name="Google Shape;564;p76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65" name="Google Shape;565;p76"/>
          <p:cNvPicPr preferRelativeResize="0"/>
          <p:nvPr/>
        </p:nvPicPr>
        <p:blipFill rotWithShape="1">
          <a:blip r:embed="rId3">
            <a:alphaModFix/>
          </a:blip>
          <a:srcRect l="14778" t="14753" r="16227" b="7636"/>
          <a:stretch/>
        </p:blipFill>
        <p:spPr>
          <a:xfrm>
            <a:off x="2666500" y="1076275"/>
            <a:ext cx="6220351" cy="39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7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On demand specific hints to complete a step: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If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require</a:t>
            </a:r>
            <a:r>
              <a:rPr lang="pt-BR" dirty="0"/>
              <a:t> more </a:t>
            </a:r>
            <a:r>
              <a:rPr lang="pt-BR" dirty="0" err="1"/>
              <a:t>assistant</a:t>
            </a:r>
            <a:r>
              <a:rPr lang="pt-BR" dirty="0"/>
              <a:t>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become</a:t>
            </a:r>
            <a:r>
              <a:rPr lang="pt-BR" dirty="0"/>
              <a:t> more </a:t>
            </a:r>
            <a:r>
              <a:rPr lang="pt-BR" dirty="0" err="1"/>
              <a:t>specific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571" name="Google Shape;571;p77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72" name="Google Shape;572;p77"/>
          <p:cNvPicPr preferRelativeResize="0"/>
          <p:nvPr/>
        </p:nvPicPr>
        <p:blipFill rotWithShape="1">
          <a:blip r:embed="rId3">
            <a:alphaModFix/>
          </a:blip>
          <a:srcRect l="14622" t="14603" r="15914" b="7508"/>
          <a:stretch/>
        </p:blipFill>
        <p:spPr>
          <a:xfrm>
            <a:off x="2724725" y="1066800"/>
            <a:ext cx="6276401" cy="39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8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On demand specific hints to complete a step: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usually</a:t>
            </a:r>
            <a:r>
              <a:rPr lang="pt-BR" dirty="0"/>
              <a:t> </a:t>
            </a:r>
            <a:r>
              <a:rPr lang="pt-BR" dirty="0" err="1"/>
              <a:t>request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think about what </a:t>
            </a:r>
            <a:r>
              <a:rPr lang="pt-BR" dirty="0" err="1"/>
              <a:t>should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done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complete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step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578" name="Google Shape;578;p7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79" name="Google Shape;579;p78"/>
          <p:cNvPicPr preferRelativeResize="0"/>
          <p:nvPr/>
        </p:nvPicPr>
        <p:blipFill rotWithShape="1">
          <a:blip r:embed="rId3">
            <a:alphaModFix/>
          </a:blip>
          <a:srcRect l="15095" t="14469" r="15910" b="7356"/>
          <a:stretch/>
        </p:blipFill>
        <p:spPr>
          <a:xfrm>
            <a:off x="2733675" y="959475"/>
            <a:ext cx="6284351" cy="40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9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On demand specific hints to complete a step: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consider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previous</a:t>
            </a:r>
            <a:r>
              <a:rPr lang="pt-BR" dirty="0"/>
              <a:t> </a:t>
            </a:r>
            <a:r>
              <a:rPr lang="pt-BR" dirty="0" err="1"/>
              <a:t>completed</a:t>
            </a:r>
            <a:r>
              <a:rPr lang="pt-BR" dirty="0"/>
              <a:t> </a:t>
            </a:r>
            <a:r>
              <a:rPr lang="pt-BR" dirty="0" err="1"/>
              <a:t>steps</a:t>
            </a:r>
            <a:r>
              <a:rPr lang="pt-BR" dirty="0"/>
              <a:t>.</a:t>
            </a:r>
            <a:endParaRPr dirty="0"/>
          </a:p>
        </p:txBody>
      </p:sp>
      <p:sp>
        <p:nvSpPr>
          <p:cNvPr id="585" name="Google Shape;585;p7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86" name="Google Shape;586;p79"/>
          <p:cNvPicPr preferRelativeResize="0"/>
          <p:nvPr/>
        </p:nvPicPr>
        <p:blipFill rotWithShape="1">
          <a:blip r:embed="rId3">
            <a:alphaModFix/>
          </a:blip>
          <a:srcRect l="14624" t="14469" r="16065" b="7356"/>
          <a:stretch/>
        </p:blipFill>
        <p:spPr>
          <a:xfrm>
            <a:off x="2743200" y="939625"/>
            <a:ext cx="6314349" cy="400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0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On demand specific hints to complete a step: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 err="1"/>
              <a:t>Hints</a:t>
            </a:r>
            <a:r>
              <a:rPr lang="pt-BR" dirty="0"/>
              <a:t> </a:t>
            </a:r>
            <a:r>
              <a:rPr lang="pt-BR" dirty="0" err="1"/>
              <a:t>become</a:t>
            </a:r>
            <a:r>
              <a:rPr lang="pt-BR" dirty="0"/>
              <a:t> more 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each</a:t>
            </a:r>
            <a:r>
              <a:rPr lang="pt-BR" dirty="0"/>
              <a:t> </a:t>
            </a:r>
            <a:r>
              <a:rPr lang="pt-BR" dirty="0" err="1"/>
              <a:t>request</a:t>
            </a:r>
            <a:r>
              <a:rPr lang="pt-BR" dirty="0"/>
              <a:t> </a:t>
            </a:r>
            <a:r>
              <a:rPr lang="pt-BR" dirty="0" err="1"/>
              <a:t>until</a:t>
            </a:r>
            <a:r>
              <a:rPr lang="pt-BR" dirty="0"/>
              <a:t> </a:t>
            </a:r>
            <a:r>
              <a:rPr lang="pt-BR" dirty="0" err="1"/>
              <a:t>reaching</a:t>
            </a:r>
            <a:r>
              <a:rPr lang="pt-BR" dirty="0"/>
              <a:t> a point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ITS </a:t>
            </a:r>
            <a:r>
              <a:rPr lang="pt-BR" dirty="0" err="1"/>
              <a:t>presents</a:t>
            </a:r>
            <a:r>
              <a:rPr lang="pt-BR" dirty="0"/>
              <a:t> </a:t>
            </a:r>
            <a:r>
              <a:rPr lang="pt-BR" dirty="0" err="1"/>
              <a:t>exactly</a:t>
            </a:r>
            <a:r>
              <a:rPr lang="pt-BR" dirty="0"/>
              <a:t> what </a:t>
            </a:r>
            <a:r>
              <a:rPr lang="pt-BR" dirty="0" err="1"/>
              <a:t>should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input</a:t>
            </a:r>
            <a:r>
              <a:rPr lang="en" dirty="0"/>
              <a:t>.</a:t>
            </a:r>
            <a:endParaRPr dirty="0"/>
          </a:p>
        </p:txBody>
      </p:sp>
      <p:sp>
        <p:nvSpPr>
          <p:cNvPr id="592" name="Google Shape;592;p80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93" name="Google Shape;593;p80"/>
          <p:cNvPicPr preferRelativeResize="0"/>
          <p:nvPr/>
        </p:nvPicPr>
        <p:blipFill rotWithShape="1">
          <a:blip r:embed="rId3">
            <a:alphaModFix/>
          </a:blip>
          <a:srcRect l="14466" t="14608" r="15750" b="8058"/>
          <a:stretch/>
        </p:blipFill>
        <p:spPr>
          <a:xfrm>
            <a:off x="2792550" y="977925"/>
            <a:ext cx="6196825" cy="386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2" name="Google Shape;269;p43">
            <a:extLst>
              <a:ext uri="{FF2B5EF4-FFF2-40B4-BE49-F238E27FC236}">
                <a16:creationId xmlns:a16="http://schemas.microsoft.com/office/drawing/2014/main" id="{5FCCB36D-6D50-470D-8101-414DF4CA19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151" y="-121575"/>
            <a:ext cx="2762075" cy="2150475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32E60760-2120-4CD9-AC72-115A0E8D0FA9}"/>
              </a:ext>
            </a:extLst>
          </p:cNvPr>
          <p:cNvSpPr/>
          <p:nvPr/>
        </p:nvSpPr>
        <p:spPr>
          <a:xfrm>
            <a:off x="1793098" y="1483217"/>
            <a:ext cx="1340977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</p:spTree>
    <p:extLst>
      <p:ext uri="{BB962C8B-B14F-4D97-AF65-F5344CB8AC3E}">
        <p14:creationId xmlns:p14="http://schemas.microsoft.com/office/powerpoint/2010/main" val="3042169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1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– </a:t>
            </a:r>
            <a:r>
              <a:rPr lang="pt-BR" dirty="0" err="1"/>
              <a:t>Specific</a:t>
            </a:r>
            <a:r>
              <a:rPr lang="pt-BR" dirty="0"/>
              <a:t> Feedback</a:t>
            </a:r>
            <a:endParaRPr dirty="0"/>
          </a:p>
        </p:txBody>
      </p:sp>
      <p:pic>
        <p:nvPicPr>
          <p:cNvPr id="599" name="Google Shape;599;p81"/>
          <p:cNvPicPr preferRelativeResize="0"/>
          <p:nvPr/>
        </p:nvPicPr>
        <p:blipFill rotWithShape="1">
          <a:blip r:embed="rId3">
            <a:alphaModFix/>
          </a:blip>
          <a:srcRect l="14581" t="15230" r="16248" b="7572"/>
          <a:stretch/>
        </p:blipFill>
        <p:spPr>
          <a:xfrm>
            <a:off x="2969925" y="968113"/>
            <a:ext cx="6062626" cy="38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1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On demand specific hints to complete a step: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/>
              <a:t>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, </a:t>
            </a:r>
            <a:r>
              <a:rPr lang="pt-BR" dirty="0" err="1"/>
              <a:t>students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visualize </a:t>
            </a:r>
            <a:r>
              <a:rPr lang="pt-BR" dirty="0" err="1"/>
              <a:t>and</a:t>
            </a:r>
            <a:r>
              <a:rPr lang="pt-BR" dirty="0"/>
              <a:t> revise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whole</a:t>
            </a:r>
            <a:r>
              <a:rPr lang="pt-BR" dirty="0"/>
              <a:t> </a:t>
            </a:r>
            <a:r>
              <a:rPr lang="pt-BR" dirty="0" err="1"/>
              <a:t>process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reach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solution</a:t>
            </a:r>
            <a:r>
              <a:rPr lang="pt-BR" dirty="0"/>
              <a:t> </a:t>
            </a:r>
            <a:r>
              <a:rPr lang="en" dirty="0"/>
              <a:t>(</a:t>
            </a:r>
            <a:r>
              <a:rPr lang="pt-BR" dirty="0" err="1"/>
              <a:t>known</a:t>
            </a:r>
            <a:r>
              <a:rPr lang="pt-BR" dirty="0"/>
              <a:t> as</a:t>
            </a:r>
            <a:r>
              <a:rPr lang="en" dirty="0"/>
              <a:t> </a:t>
            </a:r>
            <a:r>
              <a:rPr lang="en" i="1" dirty="0"/>
              <a:t>worked-example</a:t>
            </a:r>
            <a:r>
              <a:rPr lang="en" i="1" baseline="30000" dirty="0"/>
              <a:t>1</a:t>
            </a:r>
            <a:r>
              <a:rPr lang="en" dirty="0"/>
              <a:t>)</a:t>
            </a:r>
            <a:endParaRPr dirty="0"/>
          </a:p>
        </p:txBody>
      </p:sp>
      <p:sp>
        <p:nvSpPr>
          <p:cNvPr id="601" name="Google Shape;601;p81"/>
          <p:cNvSpPr txBox="1"/>
          <p:nvPr/>
        </p:nvSpPr>
        <p:spPr>
          <a:xfrm>
            <a:off x="85725" y="4639050"/>
            <a:ext cx="82773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highlight>
                  <a:srgbClr val="FCFCFC"/>
                </a:highlight>
              </a:rPr>
              <a:t>[1]  </a:t>
            </a:r>
            <a:r>
              <a:rPr lang="en" sz="1200" u="sng" dirty="0">
                <a:solidFill>
                  <a:schemeClr val="hlink"/>
                </a:solidFill>
                <a:highlight>
                  <a:srgbClr val="FCFCFC"/>
                </a:highlight>
                <a:hlinkClick r:id="rId4"/>
              </a:rPr>
              <a:t>https://doi.org/10.1007/978-3-642-21869-9_30</a:t>
            </a:r>
            <a:r>
              <a:rPr lang="en" sz="1200" dirty="0">
                <a:solidFill>
                  <a:srgbClr val="333333"/>
                </a:solidFill>
                <a:highlight>
                  <a:srgbClr val="FCFCFC"/>
                </a:highlight>
              </a:rPr>
              <a:t> </a:t>
            </a:r>
            <a:endParaRPr sz="1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Minimum</a:t>
            </a:r>
            <a:r>
              <a:rPr lang="pt-BR" sz="2400" dirty="0"/>
              <a:t> feedback </a:t>
            </a:r>
            <a:r>
              <a:rPr lang="en" sz="2400" dirty="0"/>
              <a:t>(corre</a:t>
            </a:r>
            <a:r>
              <a:rPr lang="pt-BR" sz="2400" dirty="0" err="1"/>
              <a:t>ct</a:t>
            </a:r>
            <a:r>
              <a:rPr lang="en" sz="2400" dirty="0"/>
              <a:t>/incorre</a:t>
            </a:r>
            <a:r>
              <a:rPr lang="pt-BR" sz="2400" dirty="0" err="1"/>
              <a:t>ct</a:t>
            </a:r>
            <a:r>
              <a:rPr lang="en" sz="2400" dirty="0"/>
              <a:t>) </a:t>
            </a:r>
            <a:r>
              <a:rPr lang="pt-BR" sz="2400" dirty="0"/>
              <a:t>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Specific</a:t>
            </a:r>
            <a:r>
              <a:rPr lang="pt-BR" sz="2400" dirty="0"/>
              <a:t> feedback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b="1" dirty="0" err="1"/>
              <a:t>Hints</a:t>
            </a:r>
            <a:r>
              <a:rPr lang="pt-BR" sz="2400" b="1" dirty="0"/>
              <a:t> </a:t>
            </a:r>
            <a:r>
              <a:rPr lang="pt-BR" sz="2400" b="1" dirty="0" err="1"/>
              <a:t>to</a:t>
            </a:r>
            <a:r>
              <a:rPr lang="pt-BR" sz="2400" b="1" dirty="0"/>
              <a:t> </a:t>
            </a:r>
            <a:r>
              <a:rPr lang="pt-BR" sz="2400" b="1" dirty="0" err="1"/>
              <a:t>perform</a:t>
            </a:r>
            <a:r>
              <a:rPr lang="pt-BR" sz="2400" b="1" dirty="0"/>
              <a:t>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/>
              <a:t>next</a:t>
            </a:r>
            <a:r>
              <a:rPr lang="pt-BR" sz="2400" b="1" dirty="0"/>
              <a:t> </a:t>
            </a:r>
            <a:r>
              <a:rPr lang="pt-BR" sz="2400" b="1" dirty="0" err="1"/>
              <a:t>step</a:t>
            </a:r>
            <a:endParaRPr sz="2400" b="1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Assessment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student’s</a:t>
            </a:r>
            <a:r>
              <a:rPr lang="pt-BR" sz="2400" dirty="0"/>
              <a:t> </a:t>
            </a:r>
            <a:r>
              <a:rPr lang="pt-BR" sz="2400" dirty="0" err="1"/>
              <a:t>knowledge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Review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dirty="0" err="1"/>
              <a:t>solution</a:t>
            </a:r>
            <a:r>
              <a:rPr lang="pt-BR" sz="2400" dirty="0"/>
              <a:t> (</a:t>
            </a:r>
            <a:r>
              <a:rPr lang="pt-BR" sz="2400" dirty="0" err="1"/>
              <a:t>worked</a:t>
            </a:r>
            <a:r>
              <a:rPr lang="pt-BR" sz="2400" dirty="0"/>
              <a:t> </a:t>
            </a:r>
            <a:r>
              <a:rPr lang="pt-BR" sz="2400" dirty="0" err="1"/>
              <a:t>example</a:t>
            </a:r>
            <a:r>
              <a:rPr lang="pt-BR" sz="2400" dirty="0"/>
              <a:t>)</a:t>
            </a:r>
            <a:endParaRPr sz="2400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3355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5"/>
          <p:cNvSpPr txBox="1">
            <a:spLocks noGrp="1"/>
          </p:cNvSpPr>
          <p:nvPr>
            <p:ph type="body" idx="1"/>
          </p:nvPr>
        </p:nvSpPr>
        <p:spPr>
          <a:xfrm>
            <a:off x="140250" y="1162000"/>
            <a:ext cx="26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Example</a:t>
            </a:r>
            <a:r>
              <a:rPr lang="pt-BR" dirty="0"/>
              <a:t>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000" dirty="0" err="1"/>
              <a:t>Highlight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best</a:t>
            </a:r>
            <a:r>
              <a:rPr lang="pt-BR" sz="2000" dirty="0"/>
              <a:t> </a:t>
            </a:r>
            <a:r>
              <a:rPr lang="pt-BR" sz="2000" dirty="0" err="1"/>
              <a:t>next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</a:t>
            </a:r>
            <a:r>
              <a:rPr lang="pt-BR" sz="2000" dirty="0" err="1"/>
              <a:t>executed</a:t>
            </a:r>
            <a:r>
              <a:rPr lang="pt-BR" sz="2000" dirty="0"/>
              <a:t>. </a:t>
            </a:r>
            <a:endParaRPr dirty="0"/>
          </a:p>
        </p:txBody>
      </p:sp>
      <p:sp>
        <p:nvSpPr>
          <p:cNvPr id="625" name="Google Shape;625;p85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  <p:pic>
        <p:nvPicPr>
          <p:cNvPr id="626" name="Google Shape;626;p85"/>
          <p:cNvPicPr preferRelativeResize="0"/>
          <p:nvPr/>
        </p:nvPicPr>
        <p:blipFill rotWithShape="1">
          <a:blip r:embed="rId3">
            <a:alphaModFix/>
          </a:blip>
          <a:srcRect l="15095" t="14469" r="15910" b="7356"/>
          <a:stretch/>
        </p:blipFill>
        <p:spPr>
          <a:xfrm>
            <a:off x="2733675" y="959475"/>
            <a:ext cx="6284351" cy="40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Minimum</a:t>
            </a:r>
            <a:r>
              <a:rPr lang="pt-BR" sz="2400" dirty="0"/>
              <a:t> feedback </a:t>
            </a:r>
            <a:r>
              <a:rPr lang="en" sz="2400" dirty="0"/>
              <a:t>(corre</a:t>
            </a:r>
            <a:r>
              <a:rPr lang="pt-BR" sz="2400" dirty="0" err="1"/>
              <a:t>ct</a:t>
            </a:r>
            <a:r>
              <a:rPr lang="en" sz="2400" dirty="0"/>
              <a:t>/incorre</a:t>
            </a:r>
            <a:r>
              <a:rPr lang="pt-BR" sz="2400" dirty="0" err="1"/>
              <a:t>ct</a:t>
            </a:r>
            <a:r>
              <a:rPr lang="en" sz="2400" dirty="0"/>
              <a:t>) </a:t>
            </a:r>
            <a:r>
              <a:rPr lang="pt-BR" sz="2400" dirty="0"/>
              <a:t>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Specific</a:t>
            </a:r>
            <a:r>
              <a:rPr lang="pt-BR" sz="2400" dirty="0"/>
              <a:t> feedback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perform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b="1" dirty="0"/>
              <a:t>Assessment </a:t>
            </a:r>
            <a:r>
              <a:rPr lang="pt-BR" sz="2400" b="1" dirty="0" err="1"/>
              <a:t>of</a:t>
            </a:r>
            <a:r>
              <a:rPr lang="pt-BR" sz="2400" b="1" dirty="0"/>
              <a:t> </a:t>
            </a:r>
            <a:r>
              <a:rPr lang="pt-BR" sz="2400" b="1" dirty="0" err="1"/>
              <a:t>student’s</a:t>
            </a:r>
            <a:r>
              <a:rPr lang="pt-BR" sz="2400" b="1" dirty="0"/>
              <a:t> </a:t>
            </a:r>
            <a:r>
              <a:rPr lang="pt-BR" sz="2400" b="1" dirty="0" err="1"/>
              <a:t>knowledge</a:t>
            </a:r>
            <a:endParaRPr sz="2400" b="1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Review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’ </a:t>
            </a:r>
            <a:r>
              <a:rPr lang="pt-BR" sz="2400" dirty="0" err="1"/>
              <a:t>solution</a:t>
            </a:r>
            <a:r>
              <a:rPr lang="pt-BR" sz="2400" dirty="0"/>
              <a:t> (</a:t>
            </a:r>
            <a:r>
              <a:rPr lang="pt-BR" sz="2400" dirty="0" err="1"/>
              <a:t>worked</a:t>
            </a:r>
            <a:r>
              <a:rPr lang="pt-BR" sz="2400" dirty="0"/>
              <a:t> </a:t>
            </a:r>
            <a:r>
              <a:rPr lang="pt-BR" sz="2400" dirty="0" err="1"/>
              <a:t>example</a:t>
            </a:r>
            <a:r>
              <a:rPr lang="pt-BR" sz="2400" dirty="0"/>
              <a:t>)</a:t>
            </a:r>
            <a:endParaRPr sz="2400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4179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942D70B-E258-41DE-8B95-832BFCE4D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247162" cy="912438"/>
          </a:xfrm>
        </p:spPr>
        <p:txBody>
          <a:bodyPr/>
          <a:lstStyle/>
          <a:p>
            <a:r>
              <a:rPr lang="pt-BR" sz="2000" b="1" dirty="0"/>
              <a:t>WHAT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assess</a:t>
            </a:r>
            <a:r>
              <a:rPr lang="pt-BR" sz="2000" dirty="0"/>
              <a:t>?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0A04BDC-7353-45DD-B426-BB072661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Inner</a:t>
            </a:r>
            <a:r>
              <a:rPr lang="pt-BR" dirty="0"/>
              <a:t> Loop - Assessment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student’s</a:t>
            </a:r>
            <a:r>
              <a:rPr lang="pt-BR" dirty="0"/>
              <a:t> </a:t>
            </a:r>
            <a:r>
              <a:rPr lang="pt-BR" dirty="0" err="1"/>
              <a:t>knowledge</a:t>
            </a:r>
            <a:br>
              <a:rPr lang="pt-BR" dirty="0"/>
            </a:br>
            <a:endParaRPr lang="pt-BR" dirty="0"/>
          </a:p>
        </p:txBody>
      </p:sp>
      <p:pic>
        <p:nvPicPr>
          <p:cNvPr id="4" name="Google Shape;529;p71">
            <a:extLst>
              <a:ext uri="{FF2B5EF4-FFF2-40B4-BE49-F238E27FC236}">
                <a16:creationId xmlns:a16="http://schemas.microsoft.com/office/drawing/2014/main" id="{60030A02-64FE-473D-9EF6-29AF437E74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962" t="70679" r="22046" b="10388"/>
          <a:stretch/>
        </p:blipFill>
        <p:spPr>
          <a:xfrm>
            <a:off x="3005068" y="2857230"/>
            <a:ext cx="4687911" cy="2139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F5C3E055-1253-42C3-AFDF-6CAB15AB551F}"/>
              </a:ext>
            </a:extLst>
          </p:cNvPr>
          <p:cNvSpPr/>
          <p:nvPr/>
        </p:nvSpPr>
        <p:spPr>
          <a:xfrm>
            <a:off x="5390312" y="2240924"/>
            <a:ext cx="615536" cy="802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1">
            <a:extLst>
              <a:ext uri="{FF2B5EF4-FFF2-40B4-BE49-F238E27FC236}">
                <a16:creationId xmlns:a16="http://schemas.microsoft.com/office/drawing/2014/main" id="{F901E187-5F07-406C-9E4C-63BCEFD503D3}"/>
              </a:ext>
            </a:extLst>
          </p:cNvPr>
          <p:cNvSpPr txBox="1">
            <a:spLocks/>
          </p:cNvSpPr>
          <p:nvPr/>
        </p:nvSpPr>
        <p:spPr>
          <a:xfrm>
            <a:off x="5205670" y="1597475"/>
            <a:ext cx="110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pt-BR" sz="2000" b="1" dirty="0"/>
              <a:t>WHAT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20895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942D70B-E258-41DE-8B95-832BFCE4D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247162" cy="912438"/>
          </a:xfrm>
        </p:spPr>
        <p:txBody>
          <a:bodyPr/>
          <a:lstStyle/>
          <a:p>
            <a:r>
              <a:rPr lang="pt-BR" sz="2000" dirty="0"/>
              <a:t>WHAT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assess</a:t>
            </a:r>
            <a:r>
              <a:rPr lang="pt-BR" sz="2000" dirty="0"/>
              <a:t>? </a:t>
            </a:r>
          </a:p>
          <a:p>
            <a:r>
              <a:rPr lang="pt-BR" sz="2000" b="1" dirty="0"/>
              <a:t>HOW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assess</a:t>
            </a:r>
            <a:r>
              <a:rPr lang="pt-BR" sz="2000" dirty="0"/>
              <a:t>?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0A04BDC-7353-45DD-B426-BB072661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Inner</a:t>
            </a:r>
            <a:r>
              <a:rPr lang="pt-BR" dirty="0"/>
              <a:t> Loop - Assessment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student’s</a:t>
            </a:r>
            <a:r>
              <a:rPr lang="pt-BR" dirty="0"/>
              <a:t> </a:t>
            </a:r>
            <a:r>
              <a:rPr lang="pt-BR" dirty="0" err="1"/>
              <a:t>knowledge</a:t>
            </a:r>
            <a:br>
              <a:rPr lang="pt-BR" dirty="0"/>
            </a:br>
            <a:endParaRPr lang="pt-BR" dirty="0"/>
          </a:p>
        </p:txBody>
      </p:sp>
      <p:pic>
        <p:nvPicPr>
          <p:cNvPr id="4" name="Google Shape;529;p71">
            <a:extLst>
              <a:ext uri="{FF2B5EF4-FFF2-40B4-BE49-F238E27FC236}">
                <a16:creationId xmlns:a16="http://schemas.microsoft.com/office/drawing/2014/main" id="{60030A02-64FE-473D-9EF6-29AF437E74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962" t="70679" r="22046" b="10388"/>
          <a:stretch/>
        </p:blipFill>
        <p:spPr>
          <a:xfrm>
            <a:off x="3005068" y="2857230"/>
            <a:ext cx="4687911" cy="2139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F5C3E055-1253-42C3-AFDF-6CAB15AB551F}"/>
              </a:ext>
            </a:extLst>
          </p:cNvPr>
          <p:cNvSpPr/>
          <p:nvPr/>
        </p:nvSpPr>
        <p:spPr>
          <a:xfrm>
            <a:off x="5390312" y="2206580"/>
            <a:ext cx="615536" cy="802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1">
            <a:extLst>
              <a:ext uri="{FF2B5EF4-FFF2-40B4-BE49-F238E27FC236}">
                <a16:creationId xmlns:a16="http://schemas.microsoft.com/office/drawing/2014/main" id="{F901E187-5F07-406C-9E4C-63BCEFD503D3}"/>
              </a:ext>
            </a:extLst>
          </p:cNvPr>
          <p:cNvSpPr txBox="1">
            <a:spLocks/>
          </p:cNvSpPr>
          <p:nvPr/>
        </p:nvSpPr>
        <p:spPr>
          <a:xfrm>
            <a:off x="5205670" y="1563131"/>
            <a:ext cx="110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pt-BR" sz="2000" b="1" dirty="0"/>
              <a:t>WHAT</a:t>
            </a:r>
            <a:endParaRPr lang="pt-BR" sz="2000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0499F5BF-A660-43CC-BF71-E11487C7EAA1}"/>
              </a:ext>
            </a:extLst>
          </p:cNvPr>
          <p:cNvSpPr/>
          <p:nvPr/>
        </p:nvSpPr>
        <p:spPr>
          <a:xfrm>
            <a:off x="3703181" y="2357019"/>
            <a:ext cx="615536" cy="802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896A7A06-2676-4110-A20D-44E0F6E907EF}"/>
              </a:ext>
            </a:extLst>
          </p:cNvPr>
          <p:cNvSpPr txBox="1">
            <a:spLocks/>
          </p:cNvSpPr>
          <p:nvPr/>
        </p:nvSpPr>
        <p:spPr>
          <a:xfrm>
            <a:off x="3518539" y="1713570"/>
            <a:ext cx="110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pt-BR" sz="2000" b="1" dirty="0"/>
              <a:t>HOW</a:t>
            </a:r>
            <a:endParaRPr lang="pt-BR" sz="2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BCBA3C6-D70C-4C84-8309-978F8FD3F672}"/>
              </a:ext>
            </a:extLst>
          </p:cNvPr>
          <p:cNvSpPr/>
          <p:nvPr/>
        </p:nvSpPr>
        <p:spPr>
          <a:xfrm>
            <a:off x="5205670" y="1502534"/>
            <a:ext cx="1014826" cy="150682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363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9"/>
          <p:cNvSpPr txBox="1">
            <a:spLocks noGrp="1"/>
          </p:cNvSpPr>
          <p:nvPr>
            <p:ph type="body" idx="1"/>
          </p:nvPr>
        </p:nvSpPr>
        <p:spPr>
          <a:xfrm>
            <a:off x="263749" y="1253543"/>
            <a:ext cx="8794500" cy="3266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" sz="2400" dirty="0"/>
              <a:t>Knowledge tracing: Modeling the acquisition of procedural knowledge (1994) </a:t>
            </a:r>
            <a:br>
              <a:rPr lang="en" sz="2400" dirty="0"/>
            </a:br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https://doi.org/10.1007/BF01099821</a:t>
            </a:r>
            <a:r>
              <a:rPr lang="en" sz="2400" dirty="0"/>
              <a:t> </a:t>
            </a:r>
          </a:p>
          <a:p>
            <a:pPr marL="482600" lvl="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endParaRPr sz="2400" dirty="0"/>
          </a:p>
          <a:p>
            <a:pPr marL="482600" lvl="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q"/>
            </a:pPr>
            <a:r>
              <a:rPr lang="en" sz="2400" dirty="0"/>
              <a:t>Bayesian knowledge tracing, logistic models, and beyond: an overview of learner modeling techniques</a:t>
            </a:r>
            <a:br>
              <a:rPr lang="en" sz="2400" dirty="0"/>
            </a:br>
            <a:r>
              <a:rPr lang="en" sz="2400" u="sng" dirty="0">
                <a:solidFill>
                  <a:schemeClr val="hlink"/>
                </a:solidFill>
                <a:hlinkClick r:id="rId4"/>
              </a:rPr>
              <a:t>https://doi.org/10.1007/s11257-017-9193-2</a:t>
            </a:r>
            <a:r>
              <a:rPr lang="en" sz="2400" dirty="0"/>
              <a:t> </a:t>
            </a:r>
            <a:endParaRPr sz="3600" dirty="0"/>
          </a:p>
          <a:p>
            <a:pPr marL="342900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q"/>
            </a:pPr>
            <a:endParaRPr sz="2000" dirty="0"/>
          </a:p>
        </p:txBody>
      </p:sp>
      <p:sp>
        <p:nvSpPr>
          <p:cNvPr id="650" name="Google Shape;650;p89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Assessment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student’s</a:t>
            </a:r>
            <a:r>
              <a:rPr lang="pt-BR" dirty="0"/>
              <a:t> </a:t>
            </a:r>
            <a:r>
              <a:rPr lang="pt-BR" dirty="0" err="1"/>
              <a:t>knowledge</a:t>
            </a:r>
            <a:br>
              <a:rPr lang="pt-BR" dirty="0"/>
            </a:b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</a:t>
            </a:r>
            <a:r>
              <a:rPr lang="en" sz="2400" dirty="0"/>
              <a:t> </a:t>
            </a:r>
            <a:r>
              <a:rPr lang="pt-BR" sz="2400" dirty="0" err="1"/>
              <a:t>so</a:t>
            </a:r>
            <a:r>
              <a:rPr lang="pt-BR" sz="2400" dirty="0"/>
              <a:t> it </a:t>
            </a:r>
            <a:r>
              <a:rPr lang="pt-BR" sz="2400" dirty="0" err="1"/>
              <a:t>can</a:t>
            </a:r>
            <a:r>
              <a:rPr lang="pt-BR" sz="2400" dirty="0"/>
              <a:t> </a:t>
            </a:r>
            <a:r>
              <a:rPr lang="pt-BR" sz="2400" dirty="0" err="1"/>
              <a:t>provide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pt-BR" sz="2400" dirty="0" err="1"/>
              <a:t>guidance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en" sz="2400" dirty="0"/>
              <a:t>. </a:t>
            </a:r>
            <a:r>
              <a:rPr lang="pt-BR" sz="2400" dirty="0"/>
              <a:t>We </a:t>
            </a:r>
            <a:r>
              <a:rPr lang="pt-BR" sz="2400" dirty="0" err="1"/>
              <a:t>will</a:t>
            </a:r>
            <a:r>
              <a:rPr lang="pt-BR" sz="2400" dirty="0"/>
              <a:t> presente 5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them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Minimum</a:t>
            </a:r>
            <a:r>
              <a:rPr lang="pt-BR" sz="2400" dirty="0"/>
              <a:t> feedback </a:t>
            </a:r>
            <a:r>
              <a:rPr lang="en" sz="2400" dirty="0"/>
              <a:t>(corre</a:t>
            </a:r>
            <a:r>
              <a:rPr lang="pt-BR" sz="2400" dirty="0" err="1"/>
              <a:t>ct</a:t>
            </a:r>
            <a:r>
              <a:rPr lang="en" sz="2400" dirty="0"/>
              <a:t>/incorre</a:t>
            </a:r>
            <a:r>
              <a:rPr lang="pt-BR" sz="2400" dirty="0" err="1"/>
              <a:t>ct</a:t>
            </a:r>
            <a:r>
              <a:rPr lang="en" sz="2400" dirty="0"/>
              <a:t>) </a:t>
            </a:r>
            <a:r>
              <a:rPr lang="pt-BR" sz="2400" dirty="0"/>
              <a:t>in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Specific</a:t>
            </a:r>
            <a:r>
              <a:rPr lang="pt-BR" sz="2400" dirty="0"/>
              <a:t> feedback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perform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/>
              <a:t>Assessment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student’s</a:t>
            </a:r>
            <a:r>
              <a:rPr lang="pt-BR" sz="2400" dirty="0"/>
              <a:t> </a:t>
            </a:r>
            <a:r>
              <a:rPr lang="pt-BR" sz="2400" dirty="0" err="1"/>
              <a:t>knowledge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b="1" dirty="0"/>
              <a:t>Review </a:t>
            </a:r>
            <a:r>
              <a:rPr lang="pt-BR" sz="2400" b="1" dirty="0" err="1"/>
              <a:t>of</a:t>
            </a:r>
            <a:r>
              <a:rPr lang="pt-BR" sz="2400" b="1" dirty="0"/>
              <a:t> </a:t>
            </a:r>
            <a:r>
              <a:rPr lang="pt-BR" sz="2400" b="1" dirty="0" err="1"/>
              <a:t>students</a:t>
            </a:r>
            <a:r>
              <a:rPr lang="pt-BR" sz="2400" b="1" dirty="0"/>
              <a:t>’ </a:t>
            </a:r>
            <a:r>
              <a:rPr lang="pt-BR" sz="2400" b="1" dirty="0" err="1"/>
              <a:t>solution</a:t>
            </a:r>
            <a:r>
              <a:rPr lang="pt-BR" sz="2400" b="1" dirty="0"/>
              <a:t> (</a:t>
            </a:r>
            <a:r>
              <a:rPr lang="pt-BR" sz="2400" b="1" dirty="0" err="1"/>
              <a:t>worked</a:t>
            </a:r>
            <a:r>
              <a:rPr lang="pt-BR" sz="2400" b="1" dirty="0"/>
              <a:t> </a:t>
            </a:r>
            <a:r>
              <a:rPr lang="pt-BR" sz="2400" b="1" dirty="0" err="1"/>
              <a:t>example</a:t>
            </a:r>
            <a:r>
              <a:rPr lang="pt-BR" sz="2400" b="1" dirty="0"/>
              <a:t>)</a:t>
            </a:r>
            <a:endParaRPr sz="2400" b="1" dirty="0"/>
          </a:p>
        </p:txBody>
      </p:sp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9372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187875" y="971500"/>
            <a:ext cx="30030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Ex</a:t>
            </a:r>
            <a:r>
              <a:rPr lang="pt-BR" sz="2000" u="sng" dirty="0"/>
              <a:t>a</a:t>
            </a:r>
            <a:r>
              <a:rPr lang="en" sz="2000" u="sng" dirty="0"/>
              <a:t>mpl</a:t>
            </a:r>
            <a:r>
              <a:rPr lang="pt-BR" sz="2000" u="sng" dirty="0"/>
              <a:t>e</a:t>
            </a:r>
            <a:r>
              <a:rPr lang="en" sz="2000" u="sng" dirty="0"/>
              <a:t>: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accent5"/>
                </a:solidFill>
                <a:hlinkClick r:id="rId3"/>
              </a:rPr>
              <a:t>Solving Equations -&gt; Solving Multi-Step Linear Equations containing Variables and Constants on both sides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pic>
        <p:nvPicPr>
          <p:cNvPr id="669" name="Google Shape;669;p92"/>
          <p:cNvPicPr preferRelativeResize="0"/>
          <p:nvPr/>
        </p:nvPicPr>
        <p:blipFill rotWithShape="1">
          <a:blip r:embed="rId4">
            <a:alphaModFix/>
          </a:blip>
          <a:srcRect l="21562" t="18872" r="56042" b="66489"/>
          <a:stretch/>
        </p:blipFill>
        <p:spPr>
          <a:xfrm>
            <a:off x="3034375" y="860625"/>
            <a:ext cx="3056203" cy="11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body" idx="1"/>
          </p:nvPr>
        </p:nvSpPr>
        <p:spPr>
          <a:xfrm>
            <a:off x="187875" y="971500"/>
            <a:ext cx="28465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Ex</a:t>
            </a:r>
            <a:r>
              <a:rPr lang="pt-BR" sz="2000" u="sng" dirty="0"/>
              <a:t>a</a:t>
            </a:r>
            <a:r>
              <a:rPr lang="en" sz="2000" u="sng" dirty="0"/>
              <a:t>mpl</a:t>
            </a:r>
            <a:r>
              <a:rPr lang="pt-BR" sz="2000" u="sng" dirty="0"/>
              <a:t>e</a:t>
            </a:r>
            <a:r>
              <a:rPr lang="en" sz="2000" u="sng" dirty="0"/>
              <a:t>: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 dirty="0" err="1"/>
              <a:t>Ask</a:t>
            </a:r>
            <a:r>
              <a:rPr lang="pt-BR" sz="2000" dirty="0"/>
              <a:t> </a:t>
            </a:r>
            <a:r>
              <a:rPr lang="pt-BR" sz="2000" dirty="0" err="1"/>
              <a:t>students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think about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problem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675" name="Google Shape;675;p93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676" name="Google Shape;676;p93"/>
          <p:cNvSpPr/>
          <p:nvPr/>
        </p:nvSpPr>
        <p:spPr>
          <a:xfrm rot="5400000">
            <a:off x="6867525" y="2362250"/>
            <a:ext cx="428700" cy="37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 rotWithShape="1">
          <a:blip r:embed="rId3">
            <a:alphaModFix/>
          </a:blip>
          <a:srcRect l="21562" t="18872" r="56042" b="66489"/>
          <a:stretch/>
        </p:blipFill>
        <p:spPr>
          <a:xfrm>
            <a:off x="3034375" y="860625"/>
            <a:ext cx="3056203" cy="11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93"/>
          <p:cNvPicPr preferRelativeResize="0"/>
          <p:nvPr/>
        </p:nvPicPr>
        <p:blipFill rotWithShape="1">
          <a:blip r:embed="rId4">
            <a:alphaModFix/>
          </a:blip>
          <a:srcRect l="20967" t="19951" r="38515" b="62013"/>
          <a:stretch/>
        </p:blipFill>
        <p:spPr>
          <a:xfrm>
            <a:off x="2958250" y="1724025"/>
            <a:ext cx="5519350" cy="1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278;p44">
            <a:extLst>
              <a:ext uri="{FF2B5EF4-FFF2-40B4-BE49-F238E27FC236}">
                <a16:creationId xmlns:a16="http://schemas.microsoft.com/office/drawing/2014/main" id="{3D33F38C-58FD-4F10-9823-27A5C561B5A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5950" y="51775"/>
            <a:ext cx="2860674" cy="1837501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5D4AEE6-39E6-4718-8327-FCE936C4C7AC}"/>
              </a:ext>
            </a:extLst>
          </p:cNvPr>
          <p:cNvSpPr/>
          <p:nvPr/>
        </p:nvSpPr>
        <p:spPr>
          <a:xfrm>
            <a:off x="5731332" y="196360"/>
            <a:ext cx="932802" cy="381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</p:spTree>
    <p:extLst>
      <p:ext uri="{BB962C8B-B14F-4D97-AF65-F5344CB8AC3E}">
        <p14:creationId xmlns:p14="http://schemas.microsoft.com/office/powerpoint/2010/main" val="4010026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4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685" name="Google Shape;685;p94"/>
          <p:cNvSpPr/>
          <p:nvPr/>
        </p:nvSpPr>
        <p:spPr>
          <a:xfrm rot="5400000">
            <a:off x="6867525" y="2362250"/>
            <a:ext cx="428700" cy="37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Google Shape;686;p94"/>
          <p:cNvPicPr preferRelativeResize="0"/>
          <p:nvPr/>
        </p:nvPicPr>
        <p:blipFill rotWithShape="1">
          <a:blip r:embed="rId3">
            <a:alphaModFix/>
          </a:blip>
          <a:srcRect l="21562" t="18872" r="56042" b="66489"/>
          <a:stretch/>
        </p:blipFill>
        <p:spPr>
          <a:xfrm>
            <a:off x="3034375" y="860625"/>
            <a:ext cx="3056203" cy="11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4"/>
          <p:cNvPicPr preferRelativeResize="0"/>
          <p:nvPr/>
        </p:nvPicPr>
        <p:blipFill rotWithShape="1">
          <a:blip r:embed="rId4">
            <a:alphaModFix/>
          </a:blip>
          <a:srcRect l="20967" t="19951" r="38515" b="62013"/>
          <a:stretch/>
        </p:blipFill>
        <p:spPr>
          <a:xfrm>
            <a:off x="2958250" y="1724025"/>
            <a:ext cx="5519350" cy="13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94"/>
          <p:cNvPicPr preferRelativeResize="0"/>
          <p:nvPr/>
        </p:nvPicPr>
        <p:blipFill rotWithShape="1">
          <a:blip r:embed="rId5">
            <a:alphaModFix/>
          </a:blip>
          <a:srcRect l="19104" t="18918" r="33535" b="65766"/>
          <a:stretch/>
        </p:blipFill>
        <p:spPr>
          <a:xfrm>
            <a:off x="2713632" y="2495550"/>
            <a:ext cx="6373169" cy="115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74;p93">
            <a:extLst>
              <a:ext uri="{FF2B5EF4-FFF2-40B4-BE49-F238E27FC236}">
                <a16:creationId xmlns:a16="http://schemas.microsoft.com/office/drawing/2014/main" id="{C45442C5-DA01-4125-A867-720F7B7093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7875" y="971500"/>
            <a:ext cx="28465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Ex</a:t>
            </a:r>
            <a:r>
              <a:rPr lang="pt-BR" sz="2000" u="sng" dirty="0"/>
              <a:t>a</a:t>
            </a:r>
            <a:r>
              <a:rPr lang="en" sz="2000" u="sng" dirty="0"/>
              <a:t>mpl</a:t>
            </a:r>
            <a:r>
              <a:rPr lang="pt-BR" sz="2000" u="sng" dirty="0"/>
              <a:t>e</a:t>
            </a:r>
            <a:r>
              <a:rPr lang="en" sz="2000" u="sng" dirty="0"/>
              <a:t>: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 dirty="0" err="1"/>
              <a:t>Ask</a:t>
            </a:r>
            <a:r>
              <a:rPr lang="pt-BR" sz="2000" dirty="0"/>
              <a:t> </a:t>
            </a:r>
            <a:r>
              <a:rPr lang="pt-BR" sz="2000" dirty="0" err="1"/>
              <a:t>students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think about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problem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5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695" name="Google Shape;695;p95"/>
          <p:cNvSpPr/>
          <p:nvPr/>
        </p:nvSpPr>
        <p:spPr>
          <a:xfrm rot="5400000">
            <a:off x="6867525" y="2362250"/>
            <a:ext cx="428700" cy="37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6" name="Google Shape;696;p95"/>
          <p:cNvPicPr preferRelativeResize="0"/>
          <p:nvPr/>
        </p:nvPicPr>
        <p:blipFill rotWithShape="1">
          <a:blip r:embed="rId3">
            <a:alphaModFix/>
          </a:blip>
          <a:srcRect l="21562" t="18872" r="56042" b="66489"/>
          <a:stretch/>
        </p:blipFill>
        <p:spPr>
          <a:xfrm>
            <a:off x="3034375" y="860625"/>
            <a:ext cx="3056203" cy="11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 rotWithShape="1">
          <a:blip r:embed="rId4">
            <a:alphaModFix/>
          </a:blip>
          <a:srcRect l="20967" t="19951" r="38515" b="62013"/>
          <a:stretch/>
        </p:blipFill>
        <p:spPr>
          <a:xfrm>
            <a:off x="2958250" y="1724025"/>
            <a:ext cx="5519350" cy="13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 rotWithShape="1">
          <a:blip r:embed="rId5">
            <a:alphaModFix/>
          </a:blip>
          <a:srcRect l="19104" t="18918" r="33535" b="65766"/>
          <a:stretch/>
        </p:blipFill>
        <p:spPr>
          <a:xfrm>
            <a:off x="2713632" y="2495550"/>
            <a:ext cx="6373169" cy="11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 rotWithShape="1">
          <a:blip r:embed="rId6">
            <a:alphaModFix/>
          </a:blip>
          <a:srcRect l="21665" t="19506" r="34244" b="65059"/>
          <a:stretch/>
        </p:blipFill>
        <p:spPr>
          <a:xfrm>
            <a:off x="3034450" y="3337025"/>
            <a:ext cx="6052350" cy="119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74;p93">
            <a:extLst>
              <a:ext uri="{FF2B5EF4-FFF2-40B4-BE49-F238E27FC236}">
                <a16:creationId xmlns:a16="http://schemas.microsoft.com/office/drawing/2014/main" id="{AE86C03D-E5DC-4C64-86ED-F0D41EF986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7875" y="971500"/>
            <a:ext cx="2846500" cy="3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Ex</a:t>
            </a:r>
            <a:r>
              <a:rPr lang="pt-BR" sz="2000" u="sng" dirty="0"/>
              <a:t>a</a:t>
            </a:r>
            <a:r>
              <a:rPr lang="en" sz="2000" u="sng" dirty="0"/>
              <a:t>mpl</a:t>
            </a:r>
            <a:r>
              <a:rPr lang="pt-BR" sz="2000" u="sng" dirty="0"/>
              <a:t>e</a:t>
            </a:r>
            <a:r>
              <a:rPr lang="en" sz="2000" u="sng" dirty="0"/>
              <a:t>: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 dirty="0" err="1"/>
              <a:t>Ask</a:t>
            </a:r>
            <a:r>
              <a:rPr lang="pt-BR" sz="2000" dirty="0"/>
              <a:t> </a:t>
            </a:r>
            <a:r>
              <a:rPr lang="pt-BR" sz="2000" dirty="0" err="1"/>
              <a:t>students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think about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problem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6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pic>
        <p:nvPicPr>
          <p:cNvPr id="705" name="Google Shape;705;p96"/>
          <p:cNvPicPr preferRelativeResize="0"/>
          <p:nvPr/>
        </p:nvPicPr>
        <p:blipFill rotWithShape="1">
          <a:blip r:embed="rId3">
            <a:alphaModFix/>
          </a:blip>
          <a:srcRect l="20913" t="18487" r="32880" b="59016"/>
          <a:stretch/>
        </p:blipFill>
        <p:spPr>
          <a:xfrm>
            <a:off x="2089425" y="3013925"/>
            <a:ext cx="6716024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187875" y="895300"/>
            <a:ext cx="38031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Ex</a:t>
            </a:r>
            <a:r>
              <a:rPr lang="pt-BR" sz="2000" u="sng" dirty="0"/>
              <a:t>a</a:t>
            </a:r>
            <a:r>
              <a:rPr lang="en" sz="2000" u="sng" dirty="0"/>
              <a:t>mpl</a:t>
            </a:r>
            <a:r>
              <a:rPr lang="pt-BR" sz="2000" u="sng" dirty="0"/>
              <a:t>e</a:t>
            </a:r>
            <a:r>
              <a:rPr lang="en" sz="2000" u="sng" dirty="0"/>
              <a:t>: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1. </a:t>
            </a:r>
            <a:r>
              <a:rPr lang="pt-BR" sz="2000" dirty="0"/>
              <a:t>Show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list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steps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2. </a:t>
            </a:r>
            <a:r>
              <a:rPr lang="pt-BR" sz="2000" dirty="0"/>
              <a:t>Show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minimum</a:t>
            </a:r>
            <a:r>
              <a:rPr lang="pt-BR" sz="2000" dirty="0"/>
              <a:t> feedback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000" dirty="0"/>
              <a:t>3. </a:t>
            </a:r>
            <a:r>
              <a:rPr lang="pt-BR" sz="2000" dirty="0" err="1"/>
              <a:t>Give</a:t>
            </a:r>
            <a:r>
              <a:rPr lang="pt-BR" sz="2000" dirty="0"/>
              <a:t> </a:t>
            </a:r>
            <a:r>
              <a:rPr lang="pt-BR" sz="2000" dirty="0" err="1"/>
              <a:t>opportunities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think about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endParaRPr sz="2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6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Inner</a:t>
            </a:r>
            <a:r>
              <a:rPr lang="pt-BR" dirty="0"/>
              <a:t> Loop - Review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’ </a:t>
            </a:r>
            <a:r>
              <a:rPr lang="pt-BR" dirty="0" err="1"/>
              <a:t>solution</a:t>
            </a:r>
            <a:r>
              <a:rPr lang="pt-BR" dirty="0"/>
              <a:t> </a:t>
            </a:r>
            <a:endParaRPr dirty="0"/>
          </a:p>
        </p:txBody>
      </p:sp>
      <p:pic>
        <p:nvPicPr>
          <p:cNvPr id="6" name="Google Shape;599;p81">
            <a:extLst>
              <a:ext uri="{FF2B5EF4-FFF2-40B4-BE49-F238E27FC236}">
                <a16:creationId xmlns:a16="http://schemas.microsoft.com/office/drawing/2014/main" id="{0D16ECB2-A9AE-492C-BE25-7FA56CF600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489" t="37400" r="18533" b="30366"/>
          <a:stretch/>
        </p:blipFill>
        <p:spPr>
          <a:xfrm>
            <a:off x="3198253" y="2266681"/>
            <a:ext cx="5997263" cy="294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06;p96">
            <a:extLst>
              <a:ext uri="{FF2B5EF4-FFF2-40B4-BE49-F238E27FC236}">
                <a16:creationId xmlns:a16="http://schemas.microsoft.com/office/drawing/2014/main" id="{9557562A-DE23-4539-B69B-B4E6C04D461E}"/>
              </a:ext>
            </a:extLst>
          </p:cNvPr>
          <p:cNvSpPr txBox="1">
            <a:spLocks/>
          </p:cNvSpPr>
          <p:nvPr/>
        </p:nvSpPr>
        <p:spPr>
          <a:xfrm>
            <a:off x="187875" y="895300"/>
            <a:ext cx="38031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r>
              <a:rPr lang="en-US" sz="2000" u="sng"/>
              <a:t>Example:</a:t>
            </a:r>
          </a:p>
          <a:p>
            <a:pPr marL="0" indent="0">
              <a:spcBef>
                <a:spcPts val="1600"/>
              </a:spcBef>
              <a:buFont typeface="Roboto"/>
              <a:buNone/>
            </a:pPr>
            <a:r>
              <a:rPr lang="en-US" sz="2000"/>
              <a:t>1. Show the list of steps</a:t>
            </a:r>
          </a:p>
          <a:p>
            <a:pPr marL="0" indent="0">
              <a:spcBef>
                <a:spcPts val="1600"/>
              </a:spcBef>
              <a:buFont typeface="Roboto"/>
              <a:buNone/>
            </a:pPr>
            <a:r>
              <a:rPr lang="en-US" sz="2000"/>
              <a:t>2. Show the minimum feedback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Roboto"/>
              <a:buNone/>
            </a:pPr>
            <a:r>
              <a:rPr lang="en-US" sz="2000"/>
              <a:t>3. Give opportunities to think about each step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37857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2"/>
          <p:cNvSpPr txBox="1">
            <a:spLocks noGrp="1"/>
          </p:cNvSpPr>
          <p:nvPr>
            <p:ph type="body" idx="1"/>
          </p:nvPr>
        </p:nvSpPr>
        <p:spPr>
          <a:xfrm>
            <a:off x="181050" y="1162000"/>
            <a:ext cx="8781900" cy="29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In </a:t>
            </a:r>
            <a:r>
              <a:rPr lang="pt-BR" sz="2400" dirty="0" err="1"/>
              <a:t>Summary</a:t>
            </a:r>
            <a:r>
              <a:rPr lang="pt-BR" sz="2400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400" dirty="0"/>
            </a:br>
            <a:r>
              <a:rPr lang="pt-BR" sz="2400" dirty="0"/>
              <a:t>The </a:t>
            </a:r>
            <a:r>
              <a:rPr lang="pt-BR" sz="2400" dirty="0" err="1"/>
              <a:t>inner</a:t>
            </a:r>
            <a:r>
              <a:rPr lang="pt-BR" sz="2400" dirty="0"/>
              <a:t> loop helps a </a:t>
            </a:r>
            <a:r>
              <a:rPr lang="pt-BR" sz="2400" dirty="0" err="1"/>
              <a:t>student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en" sz="2400" dirty="0"/>
              <a:t>: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/>
              <a:t>1) </a:t>
            </a:r>
            <a:r>
              <a:rPr lang="pt-BR" sz="2400" b="1" dirty="0"/>
              <a:t>Think</a:t>
            </a:r>
            <a:r>
              <a:rPr lang="en" sz="2400" dirty="0"/>
              <a:t> </a:t>
            </a:r>
            <a:r>
              <a:rPr lang="pt-BR" sz="2400" dirty="0"/>
              <a:t>about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problem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 </a:t>
            </a:r>
            <a:r>
              <a:rPr lang="en" sz="2400" dirty="0"/>
              <a:t>(i.e. </a:t>
            </a:r>
            <a:r>
              <a:rPr lang="pt-BR" sz="2400" dirty="0"/>
              <a:t>self-</a:t>
            </a:r>
            <a:r>
              <a:rPr lang="pt-BR" sz="2400" dirty="0" err="1"/>
              <a:t>regulated</a:t>
            </a:r>
            <a:r>
              <a:rPr lang="pt-BR" sz="2400" dirty="0"/>
              <a:t> </a:t>
            </a:r>
            <a:r>
              <a:rPr lang="pt-BR" sz="2400" dirty="0" err="1"/>
              <a:t>learning</a:t>
            </a:r>
            <a:r>
              <a:rPr lang="en" sz="2400" dirty="0"/>
              <a:t>)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/>
              <a:t>2) </a:t>
            </a:r>
            <a:r>
              <a:rPr lang="en" sz="2400" b="1" dirty="0"/>
              <a:t>Solve </a:t>
            </a:r>
            <a:r>
              <a:rPr lang="pt-BR" sz="2400" dirty="0" err="1"/>
              <a:t>each</a:t>
            </a:r>
            <a:r>
              <a:rPr lang="pt-BR" sz="2400" dirty="0"/>
              <a:t> </a:t>
            </a:r>
            <a:r>
              <a:rPr lang="pt-BR" sz="2400" dirty="0" err="1"/>
              <a:t>problem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en" sz="2400" dirty="0"/>
              <a:t> (</a:t>
            </a:r>
            <a:r>
              <a:rPr lang="pt-BR" sz="2400" dirty="0"/>
              <a:t>by </a:t>
            </a:r>
            <a:r>
              <a:rPr lang="pt-BR" sz="2400" dirty="0" err="1"/>
              <a:t>giving</a:t>
            </a:r>
            <a:r>
              <a:rPr lang="pt-BR" sz="2400" dirty="0"/>
              <a:t> </a:t>
            </a:r>
            <a:r>
              <a:rPr lang="pt-BR" sz="2400" dirty="0" err="1"/>
              <a:t>hints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en" sz="2400" dirty="0"/>
              <a:t>feedback)</a:t>
            </a:r>
            <a:endParaRPr sz="2400" dirty="0"/>
          </a:p>
        </p:txBody>
      </p:sp>
      <p:sp>
        <p:nvSpPr>
          <p:cNvPr id="607" name="Google Shape;607;p82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dirty="0" err="1"/>
              <a:t>Inner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B29EB310-4191-4494-B587-F6CBF35B0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17863"/>
              </p:ext>
            </p:extLst>
          </p:nvPr>
        </p:nvGraphicFramePr>
        <p:xfrm>
          <a:off x="64393" y="281575"/>
          <a:ext cx="8688948" cy="457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E51546B-03F7-4881-B2CB-6618FAFC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059" y="4803820"/>
            <a:ext cx="3427466" cy="378116"/>
          </a:xfrm>
        </p:spPr>
        <p:txBody>
          <a:bodyPr/>
          <a:lstStyle/>
          <a:p>
            <a:pPr marL="114300" indent="0">
              <a:buNone/>
            </a:pPr>
            <a:r>
              <a:rPr lang="pt-BR" sz="1200" dirty="0"/>
              <a:t>(</a:t>
            </a:r>
            <a:r>
              <a:rPr lang="pt-BR" sz="1200" dirty="0" err="1"/>
              <a:t>Education</a:t>
            </a:r>
            <a:r>
              <a:rPr lang="pt-BR" sz="1200" dirty="0"/>
              <a:t> </a:t>
            </a:r>
            <a:r>
              <a:rPr lang="pt-BR" sz="1200" dirty="0" err="1"/>
              <a:t>Endowment</a:t>
            </a:r>
            <a:r>
              <a:rPr lang="pt-BR" sz="1200" dirty="0"/>
              <a:t> Foundation, 2019)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E9F5C56-9652-4638-ACD3-98D6551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importance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 loop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C431B347-BEEE-4B66-B35E-1D95B8A17615}"/>
              </a:ext>
            </a:extLst>
          </p:cNvPr>
          <p:cNvSpPr/>
          <p:nvPr/>
        </p:nvSpPr>
        <p:spPr>
          <a:xfrm rot="10800000">
            <a:off x="948745" y="1085523"/>
            <a:ext cx="1197735" cy="28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58055A-B552-4516-9B88-1B5BE1C6101D}"/>
              </a:ext>
            </a:extLst>
          </p:cNvPr>
          <p:cNvSpPr/>
          <p:nvPr/>
        </p:nvSpPr>
        <p:spPr>
          <a:xfrm>
            <a:off x="397562" y="1017431"/>
            <a:ext cx="521134" cy="229673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08;p18">
            <a:extLst>
              <a:ext uri="{FF2B5EF4-FFF2-40B4-BE49-F238E27FC236}">
                <a16:creationId xmlns:a16="http://schemas.microsoft.com/office/drawing/2014/main" id="{9C5E1F76-7FF4-47FE-AD37-199E96EF2029}"/>
              </a:ext>
            </a:extLst>
          </p:cNvPr>
          <p:cNvSpPr txBox="1">
            <a:spLocks/>
          </p:cNvSpPr>
          <p:nvPr/>
        </p:nvSpPr>
        <p:spPr>
          <a:xfrm>
            <a:off x="2176529" y="928831"/>
            <a:ext cx="5177305" cy="88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r>
              <a:rPr lang="pt-BR" sz="2400" b="1" dirty="0"/>
              <a:t>Feedback </a:t>
            </a:r>
            <a:r>
              <a:rPr lang="pt-BR" sz="2400" b="1" dirty="0" err="1"/>
              <a:t>and</a:t>
            </a:r>
            <a:r>
              <a:rPr lang="pt-BR" sz="2400" b="1" dirty="0"/>
              <a:t> Self-</a:t>
            </a:r>
            <a:r>
              <a:rPr lang="pt-BR" sz="2400" b="1" dirty="0" err="1"/>
              <a:t>Regulation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543437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9"/>
          <p:cNvSpPr txBox="1">
            <a:spLocks noGrp="1"/>
          </p:cNvSpPr>
          <p:nvPr>
            <p:ph type="title"/>
          </p:nvPr>
        </p:nvSpPr>
        <p:spPr>
          <a:xfrm>
            <a:off x="597678" y="1649175"/>
            <a:ext cx="59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apply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 loop in ITS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65632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body" idx="1"/>
          </p:nvPr>
        </p:nvSpPr>
        <p:spPr>
          <a:xfrm>
            <a:off x="311699" y="990550"/>
            <a:ext cx="8694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Generate</a:t>
            </a:r>
            <a:r>
              <a:rPr lang="pt-BR" sz="2400" dirty="0"/>
              <a:t> </a:t>
            </a:r>
            <a:r>
              <a:rPr lang="pt-BR" sz="2400" dirty="0" err="1"/>
              <a:t>step</a:t>
            </a:r>
            <a:r>
              <a:rPr lang="pt-BR" sz="2400" dirty="0"/>
              <a:t>-by-</a:t>
            </a:r>
            <a:r>
              <a:rPr lang="pt-BR" sz="2400" dirty="0" err="1"/>
              <a:t>step</a:t>
            </a:r>
            <a:r>
              <a:rPr lang="pt-BR" sz="2400" dirty="0"/>
              <a:t> feedback/</a:t>
            </a:r>
            <a:r>
              <a:rPr lang="pt-BR" sz="2400" dirty="0" err="1"/>
              <a:t>hint</a:t>
            </a:r>
            <a:r>
              <a:rPr lang="pt-BR" sz="2400" dirty="0"/>
              <a:t> is </a:t>
            </a:r>
            <a:r>
              <a:rPr lang="pt-BR" sz="2400" dirty="0" err="1"/>
              <a:t>one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most</a:t>
            </a:r>
            <a:r>
              <a:rPr lang="pt-BR" sz="2400" dirty="0"/>
              <a:t> </a:t>
            </a:r>
            <a:r>
              <a:rPr lang="pt-BR" sz="2400" dirty="0" err="1"/>
              <a:t>demanding</a:t>
            </a:r>
            <a:r>
              <a:rPr lang="pt-BR" sz="2400" dirty="0"/>
              <a:t>, time-</a:t>
            </a:r>
            <a:r>
              <a:rPr lang="pt-BR" sz="2400" dirty="0" err="1"/>
              <a:t>consuming</a:t>
            </a:r>
            <a:r>
              <a:rPr lang="pt-BR" sz="2400" dirty="0"/>
              <a:t>, </a:t>
            </a:r>
            <a:r>
              <a:rPr lang="pt-BR" sz="2400" dirty="0" err="1"/>
              <a:t>expensive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complex</a:t>
            </a:r>
            <a:r>
              <a:rPr lang="pt-BR" sz="2400" dirty="0"/>
              <a:t> </a:t>
            </a:r>
            <a:r>
              <a:rPr lang="pt-BR" sz="2400" dirty="0" err="1"/>
              <a:t>activity</a:t>
            </a:r>
            <a:r>
              <a:rPr lang="pt-BR" sz="2400" dirty="0"/>
              <a:t> </a:t>
            </a:r>
            <a:r>
              <a:rPr lang="pt-BR" sz="2400" dirty="0" err="1"/>
              <a:t>during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authoring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na ITS. </a:t>
            </a:r>
          </a:p>
          <a:p>
            <a:pPr lvl="1" indent="-381000">
              <a:buSzPts val="2400"/>
              <a:buChar char="●"/>
            </a:pP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task</a:t>
            </a:r>
            <a:r>
              <a:rPr lang="pt-BR" sz="2000" dirty="0"/>
              <a:t> </a:t>
            </a:r>
            <a:r>
              <a:rPr lang="pt-BR" sz="2000" dirty="0" err="1"/>
              <a:t>needs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</a:t>
            </a:r>
            <a:r>
              <a:rPr lang="pt-BR" sz="2000" dirty="0" err="1"/>
              <a:t>associated</a:t>
            </a:r>
            <a:r>
              <a:rPr lang="pt-BR" sz="2000" dirty="0"/>
              <a:t> with </a:t>
            </a:r>
            <a:r>
              <a:rPr lang="pt-BR" sz="2000" dirty="0" err="1"/>
              <a:t>adequate</a:t>
            </a:r>
            <a:r>
              <a:rPr lang="pt-BR" sz="2000" dirty="0"/>
              <a:t> </a:t>
            </a:r>
            <a:r>
              <a:rPr lang="pt-BR" sz="2000" dirty="0" err="1"/>
              <a:t>knowledge</a:t>
            </a:r>
            <a:r>
              <a:rPr lang="pt-BR" sz="2000" dirty="0"/>
              <a:t> </a:t>
            </a:r>
            <a:r>
              <a:rPr lang="pt-BR" sz="2000" dirty="0" err="1"/>
              <a:t>components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each</a:t>
            </a:r>
            <a:r>
              <a:rPr lang="pt-BR" sz="2000" dirty="0"/>
              <a:t> </a:t>
            </a:r>
            <a:r>
              <a:rPr lang="pt-BR" sz="2000" dirty="0" err="1"/>
              <a:t>step</a:t>
            </a:r>
            <a:r>
              <a:rPr lang="pt-BR" sz="2000" dirty="0"/>
              <a:t> with </a:t>
            </a:r>
            <a:r>
              <a:rPr lang="pt-BR" sz="2000" dirty="0" err="1"/>
              <a:t>hints</a:t>
            </a:r>
            <a:r>
              <a:rPr lang="pt-BR" sz="2000" dirty="0"/>
              <a:t>/feedback.</a:t>
            </a:r>
            <a:endParaRPr lang="pt-BR" sz="2400" dirty="0"/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pt-BR" sz="2400" dirty="0" err="1"/>
              <a:t>Currently</a:t>
            </a:r>
            <a:r>
              <a:rPr lang="pt-BR" sz="2400" dirty="0"/>
              <a:t>,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b="1" dirty="0" err="1"/>
              <a:t>inner</a:t>
            </a:r>
            <a:r>
              <a:rPr lang="pt-BR" sz="2400" b="1" dirty="0"/>
              <a:t> loop is </a:t>
            </a:r>
            <a:r>
              <a:rPr lang="pt-BR" sz="2400" b="1" dirty="0" err="1"/>
              <a:t>manually</a:t>
            </a:r>
            <a:r>
              <a:rPr lang="pt-BR" sz="2400" b="1" dirty="0"/>
              <a:t> </a:t>
            </a:r>
            <a:r>
              <a:rPr lang="pt-BR" sz="2400" b="1" dirty="0" err="1"/>
              <a:t>built</a:t>
            </a:r>
            <a:r>
              <a:rPr lang="pt-BR" sz="2400" b="1" dirty="0"/>
              <a:t> </a:t>
            </a:r>
            <a:r>
              <a:rPr lang="pt-BR" sz="2400" dirty="0" err="1"/>
              <a:t>or</a:t>
            </a:r>
            <a:r>
              <a:rPr lang="pt-BR" sz="2400" dirty="0"/>
              <a:t> </a:t>
            </a:r>
            <a:r>
              <a:rPr lang="pt-BR" sz="2400" dirty="0" err="1"/>
              <a:t>only</a:t>
            </a:r>
            <a:r>
              <a:rPr lang="pt-BR" sz="2400" dirty="0"/>
              <a:t> with a </a:t>
            </a:r>
            <a:r>
              <a:rPr lang="pt-BR" sz="2400" dirty="0" err="1"/>
              <a:t>small</a:t>
            </a:r>
            <a:r>
              <a:rPr lang="pt-BR" sz="2400" dirty="0"/>
              <a:t> </a:t>
            </a:r>
            <a:r>
              <a:rPr lang="pt-BR" sz="2400" dirty="0" err="1"/>
              <a:t>degree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automation</a:t>
            </a:r>
            <a:r>
              <a:rPr lang="pt-BR" sz="2400" dirty="0"/>
              <a:t>.</a:t>
            </a:r>
          </a:p>
          <a:p>
            <a:pPr marL="76200" lvl="0" indent="0" algn="l" rtl="0"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 lang="pt-BR"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sz="2400" b="1" dirty="0"/>
          </a:p>
        </p:txBody>
      </p:sp>
      <p:sp>
        <p:nvSpPr>
          <p:cNvPr id="719" name="Google Shape;719;p9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endParaRPr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95FB220-6DCF-4BE0-A2A9-230A2EAF54BE}"/>
              </a:ext>
            </a:extLst>
          </p:cNvPr>
          <p:cNvSpPr/>
          <p:nvPr/>
        </p:nvSpPr>
        <p:spPr>
          <a:xfrm>
            <a:off x="6570236" y="4707520"/>
            <a:ext cx="22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(</a:t>
            </a:r>
            <a:r>
              <a:rPr lang="pt-BR" dirty="0" err="1"/>
              <a:t>Aleven</a:t>
            </a:r>
            <a:r>
              <a:rPr lang="pt-BR" dirty="0"/>
              <a:t> et al., 2006; 2009)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body" idx="1"/>
          </p:nvPr>
        </p:nvSpPr>
        <p:spPr>
          <a:xfrm>
            <a:off x="311699" y="908984"/>
            <a:ext cx="8694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Inner-loop, as currently implemented in most authoring tools, seems to not engage students:</a:t>
            </a:r>
            <a:br>
              <a:rPr lang="en-US" sz="2400" dirty="0"/>
            </a:br>
            <a:endParaRPr lang="en-US" sz="2400" dirty="0"/>
          </a:p>
          <a:p>
            <a:pPr indent="-381000">
              <a:buSzPts val="2400"/>
            </a:pPr>
            <a:r>
              <a:rPr lang="en-US" sz="2400" dirty="0"/>
              <a:t>Based on text</a:t>
            </a:r>
          </a:p>
          <a:p>
            <a:pPr indent="-381000">
              <a:buSzPts val="2400"/>
            </a:pPr>
            <a:r>
              <a:rPr lang="en-US" sz="2400" dirty="0"/>
              <a:t>Fixed on the interface without considering the task</a:t>
            </a:r>
          </a:p>
          <a:p>
            <a:pPr indent="-381000">
              <a:buSzPts val="2400"/>
            </a:pPr>
            <a:r>
              <a:rPr lang="en-US" sz="2400" dirty="0"/>
              <a:t>Is not personalized considering students’ characteristics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/>
              <a:t>emotional status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/>
              <a:t>students’ susceptibility to influence principles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000" dirty="0"/>
              <a:t>Player types, </a:t>
            </a:r>
            <a:r>
              <a:rPr lang="en-US" sz="2000" dirty="0" err="1"/>
              <a:t>etc</a:t>
            </a:r>
            <a:endParaRPr lang="en-US" sz="20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sz="2400" b="1" dirty="0"/>
          </a:p>
        </p:txBody>
      </p:sp>
      <p:sp>
        <p:nvSpPr>
          <p:cNvPr id="719" name="Google Shape;719;p9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904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body" idx="1"/>
          </p:nvPr>
        </p:nvSpPr>
        <p:spPr>
          <a:xfrm>
            <a:off x="281649" y="81883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/>
              <a:t>How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develop</a:t>
            </a:r>
            <a:r>
              <a:rPr lang="pt-BR" sz="2400" dirty="0"/>
              <a:t> </a:t>
            </a:r>
            <a:r>
              <a:rPr lang="pt-BR" sz="2400" dirty="0" err="1"/>
              <a:t>an</a:t>
            </a:r>
            <a:r>
              <a:rPr lang="pt-BR" sz="2400" dirty="0"/>
              <a:t> approach </a:t>
            </a:r>
            <a:r>
              <a:rPr lang="pt-BR" sz="2400" dirty="0" err="1"/>
              <a:t>to</a:t>
            </a:r>
            <a:r>
              <a:rPr lang="pt-BR" sz="2400" dirty="0"/>
              <a:t> “</a:t>
            </a:r>
            <a:r>
              <a:rPr lang="pt-BR" sz="2400" b="1" dirty="0"/>
              <a:t>automatize</a:t>
            </a:r>
            <a:r>
              <a:rPr lang="pt-BR" sz="2400" dirty="0"/>
              <a:t>”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speed</a:t>
            </a:r>
            <a:r>
              <a:rPr lang="pt-BR" sz="2400" dirty="0"/>
              <a:t> </a:t>
            </a:r>
            <a:r>
              <a:rPr lang="pt-BR" sz="2400" dirty="0" err="1"/>
              <a:t>up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implementation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any</a:t>
            </a:r>
            <a:r>
              <a:rPr lang="pt-BR" sz="2400" dirty="0"/>
              <a:t> </a:t>
            </a:r>
            <a:r>
              <a:rPr lang="pt-BR" sz="2400" dirty="0" err="1"/>
              <a:t>content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domain</a:t>
            </a:r>
            <a:r>
              <a:rPr lang="pt-BR" sz="2400" dirty="0"/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Human-computation</a:t>
            </a:r>
            <a:endParaRPr lang="pt-BR" sz="2000" dirty="0"/>
          </a:p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/>
              <a:t>How </a:t>
            </a:r>
            <a:r>
              <a:rPr lang="pt-BR" sz="2400" dirty="0" err="1"/>
              <a:t>to</a:t>
            </a:r>
            <a:r>
              <a:rPr lang="pt-BR" sz="2400" dirty="0"/>
              <a:t> personalize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 </a:t>
            </a:r>
            <a:r>
              <a:rPr lang="pt-BR" sz="2400" dirty="0" err="1"/>
              <a:t>to</a:t>
            </a:r>
            <a:r>
              <a:rPr lang="pt-BR" sz="2400" dirty="0"/>
              <a:t> better </a:t>
            </a:r>
            <a:r>
              <a:rPr lang="pt-BR" sz="2400" dirty="0" err="1"/>
              <a:t>engage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 </a:t>
            </a:r>
            <a:r>
              <a:rPr lang="pt-BR" sz="2400" dirty="0" err="1"/>
              <a:t>during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learning</a:t>
            </a:r>
            <a:r>
              <a:rPr lang="pt-BR" sz="2400" dirty="0"/>
              <a:t> </a:t>
            </a:r>
            <a:r>
              <a:rPr lang="pt-BR" sz="2400" dirty="0" err="1"/>
              <a:t>process</a:t>
            </a:r>
            <a:r>
              <a:rPr lang="pt-BR" sz="2400" dirty="0"/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Gamification</a:t>
            </a:r>
            <a:r>
              <a:rPr lang="pt-BR" sz="2000" dirty="0"/>
              <a:t> 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Persuasion</a:t>
            </a:r>
            <a:endParaRPr lang="pt-BR" sz="2000" dirty="0"/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Multimedia</a:t>
            </a:r>
            <a:r>
              <a:rPr lang="pt-BR" sz="2000" dirty="0"/>
              <a:t> </a:t>
            </a:r>
            <a:r>
              <a:rPr lang="pt-BR" sz="2000" dirty="0" err="1"/>
              <a:t>learning</a:t>
            </a:r>
            <a:r>
              <a:rPr lang="pt-BR" sz="2000" dirty="0"/>
              <a:t> </a:t>
            </a:r>
          </a:p>
        </p:txBody>
      </p:sp>
      <p:sp>
        <p:nvSpPr>
          <p:cNvPr id="719" name="Google Shape;719;p9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</p:spTree>
    <p:extLst>
      <p:ext uri="{BB962C8B-B14F-4D97-AF65-F5344CB8AC3E}">
        <p14:creationId xmlns:p14="http://schemas.microsoft.com/office/powerpoint/2010/main" val="1895806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9"/>
          <p:cNvSpPr txBox="1">
            <a:spLocks noGrp="1"/>
          </p:cNvSpPr>
          <p:nvPr>
            <p:ph type="title"/>
          </p:nvPr>
        </p:nvSpPr>
        <p:spPr>
          <a:xfrm>
            <a:off x="604993" y="1999050"/>
            <a:ext cx="59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Ongoing</a:t>
            </a:r>
            <a:r>
              <a:rPr lang="pt-BR" dirty="0"/>
              <a:t> </a:t>
            </a:r>
            <a:r>
              <a:rPr lang="pt-BR" dirty="0" err="1"/>
              <a:t>Research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416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body" idx="1"/>
          </p:nvPr>
        </p:nvSpPr>
        <p:spPr>
          <a:xfrm>
            <a:off x="281649" y="81883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/>
              <a:t>How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develop</a:t>
            </a:r>
            <a:r>
              <a:rPr lang="pt-BR" sz="2400" dirty="0"/>
              <a:t> </a:t>
            </a:r>
            <a:r>
              <a:rPr lang="pt-BR" sz="2400" dirty="0" err="1"/>
              <a:t>an</a:t>
            </a:r>
            <a:r>
              <a:rPr lang="pt-BR" sz="2400" dirty="0"/>
              <a:t> approach </a:t>
            </a:r>
            <a:r>
              <a:rPr lang="pt-BR" sz="2400" dirty="0" err="1"/>
              <a:t>to</a:t>
            </a:r>
            <a:r>
              <a:rPr lang="pt-BR" sz="2400" dirty="0"/>
              <a:t> “</a:t>
            </a:r>
            <a:r>
              <a:rPr lang="pt-BR" sz="2400" b="1" dirty="0"/>
              <a:t>automatize</a:t>
            </a:r>
            <a:r>
              <a:rPr lang="pt-BR" sz="2400" dirty="0"/>
              <a:t>”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speed</a:t>
            </a:r>
            <a:r>
              <a:rPr lang="pt-BR" sz="2400" dirty="0"/>
              <a:t> </a:t>
            </a:r>
            <a:r>
              <a:rPr lang="pt-BR" sz="2400" dirty="0" err="1"/>
              <a:t>up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implementation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any</a:t>
            </a:r>
            <a:r>
              <a:rPr lang="pt-BR" sz="2400" dirty="0"/>
              <a:t> </a:t>
            </a:r>
            <a:r>
              <a:rPr lang="pt-BR" sz="2400" dirty="0" err="1"/>
              <a:t>content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domain</a:t>
            </a:r>
            <a:r>
              <a:rPr lang="pt-BR" sz="2400" dirty="0"/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Human-computation</a:t>
            </a:r>
            <a:endParaRPr lang="pt-BR" sz="2000" dirty="0"/>
          </a:p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How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personalize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inner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loop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better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engage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students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during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learning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process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>
                <a:solidFill>
                  <a:schemeClr val="bg1">
                    <a:lumMod val="75000"/>
                  </a:schemeClr>
                </a:solidFill>
              </a:rPr>
              <a:t>Gamification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>
                <a:solidFill>
                  <a:schemeClr val="bg1">
                    <a:lumMod val="75000"/>
                  </a:schemeClr>
                </a:solidFill>
              </a:rPr>
              <a:t>Multimedia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1">
                    <a:lumMod val="75000"/>
                  </a:schemeClr>
                </a:solidFill>
              </a:rPr>
              <a:t>learning</a:t>
            </a: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19" name="Google Shape;719;p9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5911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91CCE95-F3E8-49F4-B8D7-F8B23362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Creating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 loop with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computation</a:t>
            </a:r>
            <a:r>
              <a:rPr lang="pt-BR" dirty="0"/>
              <a:t> </a:t>
            </a:r>
          </a:p>
        </p:txBody>
      </p:sp>
      <p:pic>
        <p:nvPicPr>
          <p:cNvPr id="1026" name="Picture 2" descr="Resultado de imagem para &quot;Human Computation and Crowdsearching&quot;">
            <a:extLst>
              <a:ext uri="{FF2B5EF4-FFF2-40B4-BE49-F238E27FC236}">
                <a16:creationId xmlns:a16="http://schemas.microsoft.com/office/drawing/2014/main" id="{42F0E4E2-722D-49BD-A3E3-683D6C58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09" y="872745"/>
            <a:ext cx="7024374" cy="417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D152D36-D302-4931-B324-E5CB802EFCDE}"/>
              </a:ext>
            </a:extLst>
          </p:cNvPr>
          <p:cNvSpPr/>
          <p:nvPr/>
        </p:nvSpPr>
        <p:spPr>
          <a:xfrm>
            <a:off x="7523955" y="834583"/>
            <a:ext cx="1594330" cy="31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(</a:t>
            </a:r>
            <a:r>
              <a:rPr lang="pt-BR" dirty="0" err="1">
                <a:hlinkClick r:id="rId3"/>
              </a:rPr>
              <a:t>Ceri</a:t>
            </a:r>
            <a:r>
              <a:rPr lang="pt-BR" dirty="0">
                <a:hlinkClick r:id="rId3"/>
              </a:rPr>
              <a:t> et al., 2012)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09443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91CCE95-F3E8-49F4-B8D7-F8B23362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Creating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inner</a:t>
            </a:r>
            <a:r>
              <a:rPr lang="pt-BR" dirty="0"/>
              <a:t> loop with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computation</a:t>
            </a:r>
            <a:r>
              <a:rPr lang="pt-BR" dirty="0"/>
              <a:t> </a:t>
            </a:r>
          </a:p>
        </p:txBody>
      </p:sp>
      <p:pic>
        <p:nvPicPr>
          <p:cNvPr id="1026" name="Picture 2" descr="Resultado de imagem para &quot;Human Computation and Crowdsearching&quot;">
            <a:extLst>
              <a:ext uri="{FF2B5EF4-FFF2-40B4-BE49-F238E27FC236}">
                <a16:creationId xmlns:a16="http://schemas.microsoft.com/office/drawing/2014/main" id="{42F0E4E2-722D-49BD-A3E3-683D6C58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99" y="834583"/>
            <a:ext cx="7024374" cy="417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D152D36-D302-4931-B324-E5CB802EFCDE}"/>
              </a:ext>
            </a:extLst>
          </p:cNvPr>
          <p:cNvSpPr/>
          <p:nvPr/>
        </p:nvSpPr>
        <p:spPr>
          <a:xfrm>
            <a:off x="7523955" y="834583"/>
            <a:ext cx="1594330" cy="31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(</a:t>
            </a:r>
            <a:r>
              <a:rPr lang="pt-BR" dirty="0" err="1">
                <a:hlinkClick r:id="rId3"/>
              </a:rPr>
              <a:t>Ceri</a:t>
            </a:r>
            <a:r>
              <a:rPr lang="pt-BR" dirty="0">
                <a:hlinkClick r:id="rId3"/>
              </a:rPr>
              <a:t> et al., 2012)</a:t>
            </a:r>
            <a:endParaRPr lang="pt-BR" dirty="0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00970943-C8AD-45E3-9434-215BBF74D02B}"/>
              </a:ext>
            </a:extLst>
          </p:cNvPr>
          <p:cNvSpPr/>
          <p:nvPr/>
        </p:nvSpPr>
        <p:spPr>
          <a:xfrm rot="2728421">
            <a:off x="605119" y="1422098"/>
            <a:ext cx="515721" cy="9400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FB93CF6-08F7-4C8D-A299-4542E13C42E1}"/>
              </a:ext>
            </a:extLst>
          </p:cNvPr>
          <p:cNvSpPr/>
          <p:nvPr/>
        </p:nvSpPr>
        <p:spPr>
          <a:xfrm>
            <a:off x="74072" y="2354600"/>
            <a:ext cx="1179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ITS </a:t>
            </a:r>
            <a:r>
              <a:rPr lang="pt-BR" b="1" dirty="0" err="1"/>
              <a:t>Task</a:t>
            </a:r>
            <a:endParaRPr lang="pt-BR" b="1" dirty="0"/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2F69B592-00E4-4411-89C6-195A1E01066B}"/>
              </a:ext>
            </a:extLst>
          </p:cNvPr>
          <p:cNvSpPr/>
          <p:nvPr/>
        </p:nvSpPr>
        <p:spPr>
          <a:xfrm rot="11204966">
            <a:off x="7588119" y="3411456"/>
            <a:ext cx="515721" cy="9400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1508A71-0A85-4652-A6B8-3295140DE0EC}"/>
              </a:ext>
            </a:extLst>
          </p:cNvPr>
          <p:cNvSpPr/>
          <p:nvPr/>
        </p:nvSpPr>
        <p:spPr>
          <a:xfrm>
            <a:off x="7115200" y="2571750"/>
            <a:ext cx="2003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ITS </a:t>
            </a:r>
            <a:r>
              <a:rPr lang="pt-BR" b="1" dirty="0" err="1"/>
              <a:t>Task</a:t>
            </a:r>
            <a:r>
              <a:rPr lang="pt-BR" b="1" dirty="0"/>
              <a:t> + </a:t>
            </a:r>
            <a:br>
              <a:rPr lang="pt-BR" b="1" dirty="0"/>
            </a:br>
            <a:r>
              <a:rPr lang="pt-BR" b="1" dirty="0" err="1">
                <a:solidFill>
                  <a:srgbClr val="FF0000"/>
                </a:solidFill>
              </a:rPr>
              <a:t>step</a:t>
            </a:r>
            <a:r>
              <a:rPr lang="pt-BR" b="1" dirty="0">
                <a:solidFill>
                  <a:srgbClr val="FF0000"/>
                </a:solidFill>
              </a:rPr>
              <a:t>-by-</a:t>
            </a:r>
            <a:r>
              <a:rPr lang="pt-BR" b="1" dirty="0" err="1">
                <a:solidFill>
                  <a:srgbClr val="FF0000"/>
                </a:solidFill>
              </a:rPr>
              <a:t>step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solution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+ </a:t>
            </a:r>
            <a:r>
              <a:rPr lang="pt-BR" b="1" dirty="0" err="1">
                <a:solidFill>
                  <a:srgbClr val="FF0000"/>
                </a:solidFill>
              </a:rPr>
              <a:t>Hints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and</a:t>
            </a:r>
            <a:r>
              <a:rPr lang="pt-BR" b="1" dirty="0">
                <a:solidFill>
                  <a:srgbClr val="FF0000"/>
                </a:solidFill>
              </a:rPr>
              <a:t> feedback</a:t>
            </a:r>
            <a:br>
              <a:rPr 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684824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body" idx="1"/>
          </p:nvPr>
        </p:nvSpPr>
        <p:spPr>
          <a:xfrm>
            <a:off x="281649" y="81883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How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develop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an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approach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“</a:t>
            </a:r>
            <a:r>
              <a:rPr lang="pt-BR" sz="2400" b="1" dirty="0">
                <a:solidFill>
                  <a:schemeClr val="bg1">
                    <a:lumMod val="75000"/>
                  </a:schemeClr>
                </a:solidFill>
              </a:rPr>
              <a:t>automatize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”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speed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up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implementation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inner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loop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any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content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bg1">
                    <a:lumMod val="75000"/>
                  </a:schemeClr>
                </a:solidFill>
              </a:rPr>
              <a:t>domain</a:t>
            </a:r>
            <a:r>
              <a:rPr lang="pt-BR" sz="24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>
                <a:solidFill>
                  <a:schemeClr val="bg1">
                    <a:lumMod val="75000"/>
                  </a:schemeClr>
                </a:solidFill>
              </a:rPr>
              <a:t>Human-computation</a:t>
            </a:r>
            <a:endParaRPr lang="pt-BR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33400" lvl="0" indent="-457200" algn="l" rtl="0">
              <a:spcBef>
                <a:spcPts val="1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pt-BR" sz="2400" dirty="0"/>
              <a:t>How </a:t>
            </a:r>
            <a:r>
              <a:rPr lang="pt-BR" sz="2400" dirty="0" err="1"/>
              <a:t>to</a:t>
            </a:r>
            <a:r>
              <a:rPr lang="pt-BR" sz="2400" dirty="0"/>
              <a:t> personalize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inner</a:t>
            </a:r>
            <a:r>
              <a:rPr lang="pt-BR" sz="2400" dirty="0"/>
              <a:t> loop </a:t>
            </a:r>
            <a:r>
              <a:rPr lang="pt-BR" sz="2400" dirty="0" err="1"/>
              <a:t>to</a:t>
            </a:r>
            <a:r>
              <a:rPr lang="pt-BR" sz="2400" dirty="0"/>
              <a:t> better </a:t>
            </a:r>
            <a:r>
              <a:rPr lang="pt-BR" sz="2400" dirty="0" err="1"/>
              <a:t>engage</a:t>
            </a:r>
            <a:r>
              <a:rPr lang="pt-BR" sz="2400" dirty="0"/>
              <a:t> </a:t>
            </a:r>
            <a:r>
              <a:rPr lang="pt-BR" sz="2400" dirty="0" err="1"/>
              <a:t>students</a:t>
            </a:r>
            <a:r>
              <a:rPr lang="pt-BR" sz="2400" dirty="0"/>
              <a:t> </a:t>
            </a:r>
            <a:r>
              <a:rPr lang="pt-BR" sz="2400" dirty="0" err="1"/>
              <a:t>during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learning</a:t>
            </a:r>
            <a:r>
              <a:rPr lang="pt-BR" sz="2400" dirty="0"/>
              <a:t> </a:t>
            </a:r>
            <a:r>
              <a:rPr lang="pt-BR" sz="2400" dirty="0" err="1"/>
              <a:t>process</a:t>
            </a:r>
            <a:r>
              <a:rPr lang="pt-BR" sz="2400" dirty="0"/>
              <a:t>?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Gamification</a:t>
            </a:r>
            <a:r>
              <a:rPr lang="pt-BR" sz="2000" dirty="0"/>
              <a:t> </a:t>
            </a:r>
          </a:p>
          <a:p>
            <a:pPr marL="990600" lvl="1" indent="-457200">
              <a:spcBef>
                <a:spcPts val="0"/>
              </a:spcBef>
              <a:buSzPts val="2400"/>
            </a:pPr>
            <a:r>
              <a:rPr lang="pt-BR" sz="2000" dirty="0" err="1"/>
              <a:t>Multimedia</a:t>
            </a:r>
            <a:r>
              <a:rPr lang="pt-BR" sz="2000" dirty="0"/>
              <a:t> </a:t>
            </a:r>
            <a:r>
              <a:rPr lang="pt-BR" sz="2000" dirty="0" err="1"/>
              <a:t>learning</a:t>
            </a:r>
            <a:r>
              <a:rPr lang="pt-BR" sz="2000" dirty="0"/>
              <a:t> </a:t>
            </a:r>
          </a:p>
        </p:txBody>
      </p:sp>
      <p:sp>
        <p:nvSpPr>
          <p:cNvPr id="719" name="Google Shape;719;p9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Challenges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88872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85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tângulo 50"/>
          <p:cNvSpPr/>
          <p:nvPr/>
        </p:nvSpPr>
        <p:spPr>
          <a:xfrm>
            <a:off x="111116" y="3925366"/>
            <a:ext cx="8921768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825" b="1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1 </a:t>
            </a:r>
            <a:r>
              <a:rPr lang="en-US" sz="825" b="1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BORGES, S. S.; DURELLI, V. H. S.; REIS, H. M.; ISOTANI, S. A systematic mapping on gamification applied to education. In: Proceedings of the 29th Annual ACM Symposium on Applied Computing - SAC ’14. New York, USA: ACM Press, 2014. P. 216–222.</a:t>
            </a:r>
            <a:endParaRPr lang="en" sz="825" b="1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2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YEE, N. Motivations for play in online games. Cyber Psychology &amp; behavior, Mary Ann Liebert,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Inc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, v. 9, n. 6, p. 772–775, 2006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3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HAMARI, J.; KOIVISTO, J.; SARSA, H. Does Gamification Work? – A Literature Review of Empirical Studies on Gamification. In: 47th Hawaii Intern. Conference on System Sciences. IEEE, 2014. p. 3025–3034.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4 </a:t>
            </a:r>
            <a:r>
              <a:rPr lang="pt-BR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ANDRADE, F. R. H.; MARQUES, L. B.; BITTENCOURT, I. I.; ISOTANI, S. QPJ - BR : Questionário para Identificação de Perfis de Jogadores para o Português - Brasileiro. CBIE, p. 637–646, 2016.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" sz="825" b="1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5 </a:t>
            </a:r>
            <a:r>
              <a:rPr lang="en-US" sz="825" b="1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BORGES, S. S. et al. A Link Between Worlds: Towards a Conceptual Framework for Bridging Player and Learner Roles in Gamified Collaborative Learning Contexts. In: KOCH, F. et al. (Eds.). . Advances in Social Computing and Digital Education. Cham: Springer International Publishing, 2016. v. 677p. 19–34. </a:t>
            </a:r>
            <a:endParaRPr lang="en" sz="825" b="1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</p:txBody>
      </p:sp>
      <p:sp>
        <p:nvSpPr>
          <p:cNvPr id="9" name="Texto explicativo retangular com cantos arredondados 8"/>
          <p:cNvSpPr/>
          <p:nvPr/>
        </p:nvSpPr>
        <p:spPr>
          <a:xfrm>
            <a:off x="4732776" y="1706917"/>
            <a:ext cx="3857856" cy="1313849"/>
          </a:xfrm>
          <a:prstGeom prst="wedgeRoundRectCallout">
            <a:avLst>
              <a:gd name="adj1" fmla="val -96694"/>
              <a:gd name="adj2" fmla="val 151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Best practices &amp; theories </a:t>
            </a:r>
            <a:r>
              <a:rPr lang="en-US" sz="1800" baseline="30000" dirty="0"/>
              <a:t>1,2,3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err="1"/>
              <a:t>Gamiflow</a:t>
            </a:r>
            <a:r>
              <a:rPr lang="en-US" sz="1800" dirty="0"/>
              <a:t> Framework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QPJ-BR</a:t>
            </a:r>
            <a:r>
              <a:rPr lang="en-US" sz="1800" baseline="30000" dirty="0"/>
              <a:t>4</a:t>
            </a:r>
            <a:r>
              <a:rPr lang="en-US" sz="1800" dirty="0"/>
              <a:t> Framework to classify player roles </a:t>
            </a:r>
            <a:r>
              <a:rPr lang="en-US" sz="1800" baseline="30000" dirty="0"/>
              <a:t>5</a:t>
            </a:r>
          </a:p>
        </p:txBody>
      </p:sp>
      <p:sp>
        <p:nvSpPr>
          <p:cNvPr id="20" name="Título 2">
            <a:extLst>
              <a:ext uri="{FF2B5EF4-FFF2-40B4-BE49-F238E27FC236}">
                <a16:creationId xmlns:a16="http://schemas.microsoft.com/office/drawing/2014/main" id="{AA9F06D2-C98B-4974-AFC0-13CC6F7018A1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22067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86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tângulo 50"/>
          <p:cNvSpPr/>
          <p:nvPr/>
        </p:nvSpPr>
        <p:spPr>
          <a:xfrm>
            <a:off x="111116" y="4011542"/>
            <a:ext cx="89100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1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FOGG, B. J. Persuasive Technology: Using Computers to Change What We Think and Do (Interactive Technologies). 1. ed. Morgan Kaufmann, 2002.  </a:t>
            </a:r>
          </a:p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2 CIALDINI, R. B. Influence: The Psychology of Persuasion.  HarperCollins, 1993. </a:t>
            </a:r>
          </a:p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3 KAPTEIN, M.; MARKOPOULOS, P.; AARTS, E. Can You Be Persuaded? Individual Differences in Susceptibility to Persuasion. In: LNCS. v. 5726, PART 1, p. 115–118, 2009. </a:t>
            </a:r>
          </a:p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4 KAPTEIN, M. et al. Personalizing persuasive technologies: Explicit and implicit personalization using persuasion profiles. Inter. Journal of Human Computer Studies, v. 77, p. 38–51, 2015. </a:t>
            </a: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5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KAPTEIN, M. et al. Adaptive Persuasive Systems. ACM Transactions on Interactive Intelligent Systems, v. 2, n. 2, p. 1–25, 1 jun. 2012. 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6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BORGES, S. S.; DURELLI, V. H. S.; REIS, H. M.; BITTENCOURT,  I. MIZOGUCHI, R.; ISOTANI, S. Brazilian Portuguese Cross-Cultural Adaptation and Validation of the Susceptibility to Persuasion Scale ( Br-STPS ). In: IEEE 17th International Conference on Advanced Learning Technologies. Timisoara: IEEE Computer Society, 2017. p. 1–2. 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22" name="Grupo 21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24" name="Shape 9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23" name="Conector angulado 22"/>
            <p:cNvCxnSpPr>
              <a:endCxn id="24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o explicativo retangular com cantos arredondados 26"/>
          <p:cNvSpPr/>
          <p:nvPr/>
        </p:nvSpPr>
        <p:spPr>
          <a:xfrm>
            <a:off x="2668391" y="2930742"/>
            <a:ext cx="4819968" cy="1022500"/>
          </a:xfrm>
          <a:prstGeom prst="wedgeRoundRectCallout">
            <a:avLst>
              <a:gd name="adj1" fmla="val 1555"/>
              <a:gd name="adj2" fmla="val -7727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Best practices &amp; theories </a:t>
            </a:r>
            <a:r>
              <a:rPr lang="en-US" sz="1800" baseline="30000" dirty="0"/>
              <a:t>1,2,3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Persuasion profiling techniques </a:t>
            </a:r>
            <a:r>
              <a:rPr lang="en-US" sz="1800" baseline="30000" dirty="0"/>
              <a:t>4,5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Br-STPS </a:t>
            </a:r>
            <a:r>
              <a:rPr lang="en-US" sz="1500" dirty="0"/>
              <a:t>(Brazilian Portuguese Susceptibility to Persuasion Scale)</a:t>
            </a:r>
            <a:r>
              <a:rPr lang="en-US" sz="1500" baseline="30000" dirty="0"/>
              <a:t>6</a:t>
            </a:r>
            <a:endParaRPr lang="en-US" sz="1800" baseline="30000" dirty="0"/>
          </a:p>
        </p:txBody>
      </p:sp>
      <p:sp>
        <p:nvSpPr>
          <p:cNvPr id="29" name="Título 2">
            <a:extLst>
              <a:ext uri="{FF2B5EF4-FFF2-40B4-BE49-F238E27FC236}">
                <a16:creationId xmlns:a16="http://schemas.microsoft.com/office/drawing/2014/main" id="{7F3DCE55-2F80-4C2F-A0E4-DA384904E9C9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18278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69740"/>
            <a:ext cx="7886700" cy="53239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400" b="1" dirty="0"/>
              <a:t>Susceptibility to Persuasion Scale</a:t>
            </a:r>
            <a:r>
              <a:rPr lang="en-US" sz="2400" b="1" baseline="30000" dirty="0"/>
              <a:t>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201353" y="4605680"/>
            <a:ext cx="814555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1</a:t>
            </a:r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KAPTEIN, M. et al. Adaptive Persuasive Systems. ACM Transactions on Interactive Intelligent Systems, v. 2, n. 2, p. 1–25, 1 jun. 2012. 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sym typeface="Proxima Nova"/>
            </a:endParaRPr>
          </a:p>
          <a:p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sym typeface="Proxima Nova"/>
              </a:rPr>
              <a:t>2 CIALDINI, R. B. Influence: The Psychology of Persuasion.  HarperCollins, 1993. </a:t>
            </a:r>
          </a:p>
        </p:txBody>
      </p:sp>
      <p:pic>
        <p:nvPicPr>
          <p:cNvPr id="5122" name="Picture 2" descr="Image result for influence princ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5" y="1611595"/>
            <a:ext cx="3571875" cy="2157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16008" y="1054061"/>
            <a:ext cx="33137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Influence Principles</a:t>
            </a:r>
            <a:r>
              <a:rPr lang="en-US" sz="2700" baseline="30000" dirty="0"/>
              <a:t>2</a:t>
            </a:r>
          </a:p>
        </p:txBody>
      </p:sp>
      <p:sp>
        <p:nvSpPr>
          <p:cNvPr id="7" name="Seta para a direita 6"/>
          <p:cNvSpPr/>
          <p:nvPr/>
        </p:nvSpPr>
        <p:spPr>
          <a:xfrm rot="10800000">
            <a:off x="4572000" y="2246897"/>
            <a:ext cx="562476" cy="77603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8" y="620529"/>
            <a:ext cx="3211461" cy="3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893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88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74125" y="2880912"/>
            <a:ext cx="4230725" cy="944329"/>
            <a:chOff x="1165499" y="3841216"/>
            <a:chExt cx="5640967" cy="1259105"/>
          </a:xfrm>
        </p:grpSpPr>
        <p:grpSp>
          <p:nvGrpSpPr>
            <p:cNvPr id="112" name="Grupo 111"/>
            <p:cNvGrpSpPr/>
            <p:nvPr/>
          </p:nvGrpSpPr>
          <p:grpSpPr>
            <a:xfrm>
              <a:off x="1165499" y="3841216"/>
              <a:ext cx="2476626" cy="1259105"/>
              <a:chOff x="80977" y="3841216"/>
              <a:chExt cx="2476626" cy="125910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0977" y="4250121"/>
                <a:ext cx="2476626" cy="850200"/>
                <a:chOff x="79976" y="3688179"/>
                <a:chExt cx="2476626" cy="850200"/>
              </a:xfrm>
            </p:grpSpPr>
            <p:pic>
              <p:nvPicPr>
                <p:cNvPr id="10" name="Shape 107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706402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Shape 110"/>
                <p:cNvSpPr txBox="1"/>
                <p:nvPr/>
              </p:nvSpPr>
              <p:spPr>
                <a:xfrm>
                  <a:off x="79976" y="3722941"/>
                  <a:ext cx="1707600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Gamification</a:t>
                  </a:r>
                </a:p>
                <a:p>
                  <a:pPr algn="r"/>
                  <a:r>
                    <a:rPr lang="en-US" sz="1050" dirty="0"/>
                    <a:t>model</a:t>
                  </a:r>
                </a:p>
              </p:txBody>
            </p:sp>
          </p:grpSp>
          <p:cxnSp>
            <p:nvCxnSpPr>
              <p:cNvPr id="82" name="Conector de seta reta 81"/>
              <p:cNvCxnSpPr>
                <a:stCxn id="39" idx="2"/>
                <a:endCxn id="10" idx="0"/>
              </p:cNvCxnSpPr>
              <p:nvPr/>
            </p:nvCxnSpPr>
            <p:spPr>
              <a:xfrm>
                <a:off x="2131503" y="3841216"/>
                <a:ext cx="1000" cy="4089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upo 112"/>
            <p:cNvGrpSpPr/>
            <p:nvPr/>
          </p:nvGrpSpPr>
          <p:grpSpPr>
            <a:xfrm>
              <a:off x="4748590" y="3841216"/>
              <a:ext cx="2057876" cy="1246361"/>
              <a:chOff x="3664068" y="3979445"/>
              <a:chExt cx="2057876" cy="1246361"/>
            </a:xfrm>
          </p:grpSpPr>
          <p:grpSp>
            <p:nvGrpSpPr>
              <p:cNvPr id="69" name="Grupo 68"/>
              <p:cNvGrpSpPr/>
              <p:nvPr/>
            </p:nvGrpSpPr>
            <p:grpSpPr>
              <a:xfrm>
                <a:off x="3664068" y="4375606"/>
                <a:ext cx="2057876" cy="850200"/>
                <a:chOff x="3668233" y="3688179"/>
                <a:chExt cx="2057876" cy="850200"/>
              </a:xfrm>
            </p:grpSpPr>
            <p:pic>
              <p:nvPicPr>
                <p:cNvPr id="7" name="Shape 98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875909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" name="Shape 102"/>
                <p:cNvSpPr txBox="1"/>
                <p:nvPr/>
              </p:nvSpPr>
              <p:spPr>
                <a:xfrm>
                  <a:off x="3668233" y="3724921"/>
                  <a:ext cx="1297172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Persuasion model</a:t>
                  </a:r>
                </a:p>
              </p:txBody>
            </p:sp>
          </p:grpSp>
          <p:cxnSp>
            <p:nvCxnSpPr>
              <p:cNvPr id="86" name="Conector de seta reta 85"/>
              <p:cNvCxnSpPr>
                <a:stCxn id="38" idx="2"/>
                <a:endCxn id="7" idx="0"/>
              </p:cNvCxnSpPr>
              <p:nvPr/>
            </p:nvCxnSpPr>
            <p:spPr>
              <a:xfrm flipH="1">
                <a:off x="5296844" y="3979445"/>
                <a:ext cx="4166" cy="39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2412019" y="971554"/>
            <a:ext cx="6457164" cy="3790955"/>
            <a:chOff x="3205669" y="1283041"/>
            <a:chExt cx="8609552" cy="5054607"/>
          </a:xfrm>
        </p:grpSpPr>
        <p:grpSp>
          <p:nvGrpSpPr>
            <p:cNvPr id="5" name="Grupo 4"/>
            <p:cNvGrpSpPr/>
            <p:nvPr/>
          </p:nvGrpSpPr>
          <p:grpSpPr>
            <a:xfrm>
              <a:off x="7029845" y="1283041"/>
              <a:ext cx="4785376" cy="4309281"/>
              <a:chOff x="6257251" y="1241436"/>
              <a:chExt cx="4785376" cy="4309281"/>
            </a:xfrm>
          </p:grpSpPr>
          <p:pic>
            <p:nvPicPr>
              <p:cNvPr id="53" name="Imagem 5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7251" y="1241436"/>
                <a:ext cx="4785376" cy="3858976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pic>
          <p:sp>
            <p:nvSpPr>
              <p:cNvPr id="54" name="Retângulo 53"/>
              <p:cNvSpPr/>
              <p:nvPr/>
            </p:nvSpPr>
            <p:spPr>
              <a:xfrm>
                <a:off x="7678838" y="5212162"/>
                <a:ext cx="1297791" cy="33855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050" dirty="0"/>
                  <a:t>Player profile</a:t>
                </a:r>
                <a:endParaRPr lang="en-US" sz="1050" baseline="30000" dirty="0"/>
              </a:p>
            </p:txBody>
          </p:sp>
        </p:grpSp>
        <p:sp>
          <p:nvSpPr>
            <p:cNvPr id="56" name="Seta em curva para baixo 55"/>
            <p:cNvSpPr/>
            <p:nvPr/>
          </p:nvSpPr>
          <p:spPr>
            <a:xfrm rot="10397059" flipH="1">
              <a:off x="3205669" y="4904546"/>
              <a:ext cx="5096511" cy="1433102"/>
            </a:xfrm>
            <a:prstGeom prst="curvedDownArrow">
              <a:avLst>
                <a:gd name="adj1" fmla="val 25000"/>
                <a:gd name="adj2" fmla="val 50000"/>
                <a:gd name="adj3" fmla="val 2794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42" name="Título 2">
            <a:extLst>
              <a:ext uri="{FF2B5EF4-FFF2-40B4-BE49-F238E27FC236}">
                <a16:creationId xmlns:a16="http://schemas.microsoft.com/office/drawing/2014/main" id="{D703F935-A3D3-4502-9A11-A05D1BAEFFE6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29449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89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74125" y="2880912"/>
            <a:ext cx="4230725" cy="944329"/>
            <a:chOff x="1165499" y="3841216"/>
            <a:chExt cx="5640967" cy="1259105"/>
          </a:xfrm>
        </p:grpSpPr>
        <p:grpSp>
          <p:nvGrpSpPr>
            <p:cNvPr id="112" name="Grupo 111"/>
            <p:cNvGrpSpPr/>
            <p:nvPr/>
          </p:nvGrpSpPr>
          <p:grpSpPr>
            <a:xfrm>
              <a:off x="1165499" y="3841216"/>
              <a:ext cx="2476626" cy="1259105"/>
              <a:chOff x="80977" y="3841216"/>
              <a:chExt cx="2476626" cy="125910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0977" y="4250121"/>
                <a:ext cx="2476626" cy="850200"/>
                <a:chOff x="79976" y="3688179"/>
                <a:chExt cx="2476626" cy="850200"/>
              </a:xfrm>
            </p:grpSpPr>
            <p:pic>
              <p:nvPicPr>
                <p:cNvPr id="10" name="Shape 107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706402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Shape 110"/>
                <p:cNvSpPr txBox="1"/>
                <p:nvPr/>
              </p:nvSpPr>
              <p:spPr>
                <a:xfrm>
                  <a:off x="79976" y="3722941"/>
                  <a:ext cx="1707600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Gamification</a:t>
                  </a:r>
                </a:p>
                <a:p>
                  <a:pPr algn="r"/>
                  <a:r>
                    <a:rPr lang="en-US" sz="1050" dirty="0"/>
                    <a:t>model</a:t>
                  </a:r>
                </a:p>
              </p:txBody>
            </p:sp>
          </p:grpSp>
          <p:cxnSp>
            <p:nvCxnSpPr>
              <p:cNvPr id="82" name="Conector de seta reta 81"/>
              <p:cNvCxnSpPr>
                <a:stCxn id="39" idx="2"/>
                <a:endCxn id="10" idx="0"/>
              </p:cNvCxnSpPr>
              <p:nvPr/>
            </p:nvCxnSpPr>
            <p:spPr>
              <a:xfrm>
                <a:off x="2131503" y="3841216"/>
                <a:ext cx="1000" cy="4089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upo 112"/>
            <p:cNvGrpSpPr/>
            <p:nvPr/>
          </p:nvGrpSpPr>
          <p:grpSpPr>
            <a:xfrm>
              <a:off x="4748590" y="3841216"/>
              <a:ext cx="2057876" cy="1246361"/>
              <a:chOff x="3664068" y="3979445"/>
              <a:chExt cx="2057876" cy="1246361"/>
            </a:xfrm>
          </p:grpSpPr>
          <p:grpSp>
            <p:nvGrpSpPr>
              <p:cNvPr id="69" name="Grupo 68"/>
              <p:cNvGrpSpPr/>
              <p:nvPr/>
            </p:nvGrpSpPr>
            <p:grpSpPr>
              <a:xfrm>
                <a:off x="3664068" y="4375606"/>
                <a:ext cx="2057876" cy="850200"/>
                <a:chOff x="3668233" y="3688179"/>
                <a:chExt cx="2057876" cy="850200"/>
              </a:xfrm>
            </p:grpSpPr>
            <p:pic>
              <p:nvPicPr>
                <p:cNvPr id="7" name="Shape 98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875909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" name="Shape 102"/>
                <p:cNvSpPr txBox="1"/>
                <p:nvPr/>
              </p:nvSpPr>
              <p:spPr>
                <a:xfrm>
                  <a:off x="3668233" y="3724921"/>
                  <a:ext cx="1297172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Persuasion model</a:t>
                  </a:r>
                </a:p>
              </p:txBody>
            </p:sp>
          </p:grpSp>
          <p:cxnSp>
            <p:nvCxnSpPr>
              <p:cNvPr id="86" name="Conector de seta reta 85"/>
              <p:cNvCxnSpPr>
                <a:stCxn id="38" idx="2"/>
                <a:endCxn id="7" idx="0"/>
              </p:cNvCxnSpPr>
              <p:nvPr/>
            </p:nvCxnSpPr>
            <p:spPr>
              <a:xfrm flipH="1">
                <a:off x="5296844" y="3979445"/>
                <a:ext cx="4166" cy="39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4816111" y="905613"/>
            <a:ext cx="4045305" cy="3515302"/>
            <a:chOff x="6421481" y="1207484"/>
            <a:chExt cx="5393740" cy="4687069"/>
          </a:xfrm>
        </p:grpSpPr>
        <p:grpSp>
          <p:nvGrpSpPr>
            <p:cNvPr id="5" name="Grupo 4"/>
            <p:cNvGrpSpPr/>
            <p:nvPr/>
          </p:nvGrpSpPr>
          <p:grpSpPr>
            <a:xfrm>
              <a:off x="7029845" y="1207484"/>
              <a:ext cx="4785376" cy="4384838"/>
              <a:chOff x="6257251" y="1165879"/>
              <a:chExt cx="4785376" cy="4384838"/>
            </a:xfrm>
          </p:grpSpPr>
          <p:pic>
            <p:nvPicPr>
              <p:cNvPr id="53" name="Imagem 5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7251" y="1165879"/>
                <a:ext cx="4785376" cy="4010092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pic>
          <p:sp>
            <p:nvSpPr>
              <p:cNvPr id="54" name="Retângulo 53"/>
              <p:cNvSpPr/>
              <p:nvPr/>
            </p:nvSpPr>
            <p:spPr>
              <a:xfrm>
                <a:off x="7678838" y="5212162"/>
                <a:ext cx="1688924" cy="33855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050" dirty="0"/>
                  <a:t>Persuasion profile</a:t>
                </a:r>
                <a:endParaRPr lang="en-US" sz="1050" baseline="30000" dirty="0"/>
              </a:p>
            </p:txBody>
          </p:sp>
        </p:grpSp>
        <p:sp>
          <p:nvSpPr>
            <p:cNvPr id="56" name="Seta em curva para baixo 55"/>
            <p:cNvSpPr/>
            <p:nvPr/>
          </p:nvSpPr>
          <p:spPr>
            <a:xfrm rot="9745125" flipH="1">
              <a:off x="6421481" y="4870249"/>
              <a:ext cx="2058597" cy="1024304"/>
            </a:xfrm>
            <a:prstGeom prst="curved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42" name="Título 2">
            <a:extLst>
              <a:ext uri="{FF2B5EF4-FFF2-40B4-BE49-F238E27FC236}">
                <a16:creationId xmlns:a16="http://schemas.microsoft.com/office/drawing/2014/main" id="{FC69948C-D638-4E81-952A-9F709386B64F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19092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063" y="51763"/>
            <a:ext cx="4518575" cy="5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-68450" y="0"/>
            <a:ext cx="1091100" cy="51513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472525" y="309850"/>
            <a:ext cx="44619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 rot="-5400000">
            <a:off x="-2020150" y="2302200"/>
            <a:ext cx="49080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ITS  ARCHITECTURE</a:t>
            </a:r>
            <a:endParaRPr sz="2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B1B6B0C-59EB-46EA-8D4D-B9E31001E4F2}"/>
              </a:ext>
            </a:extLst>
          </p:cNvPr>
          <p:cNvSpPr/>
          <p:nvPr/>
        </p:nvSpPr>
        <p:spPr>
          <a:xfrm>
            <a:off x="2780749" y="1140200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PEDAGOGICAL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E864F2-D05C-4F2A-AA0B-2E80BB38FBC3}"/>
              </a:ext>
            </a:extLst>
          </p:cNvPr>
          <p:cNvSpPr/>
          <p:nvPr/>
        </p:nvSpPr>
        <p:spPr>
          <a:xfrm>
            <a:off x="6161454" y="1077952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STUDENT</a:t>
            </a:r>
          </a:p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MODEL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57E478-981C-4820-A353-01C55AC13986}"/>
              </a:ext>
            </a:extLst>
          </p:cNvPr>
          <p:cNvSpPr/>
          <p:nvPr/>
        </p:nvSpPr>
        <p:spPr>
          <a:xfrm>
            <a:off x="5233350" y="43960"/>
            <a:ext cx="1140868" cy="20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DOMAIN MODEL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8D752A-5BA7-4795-A0FE-5FF09C3992EF}"/>
              </a:ext>
            </a:extLst>
          </p:cNvPr>
          <p:cNvSpPr/>
          <p:nvPr/>
        </p:nvSpPr>
        <p:spPr>
          <a:xfrm>
            <a:off x="3576034" y="1794876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E0615C-8CB3-406E-84A8-B091A88A71D9}"/>
              </a:ext>
            </a:extLst>
          </p:cNvPr>
          <p:cNvSpPr/>
          <p:nvPr/>
        </p:nvSpPr>
        <p:spPr>
          <a:xfrm>
            <a:off x="5287825" y="1950705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USER INTERFACE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FADBE35-A543-47BB-8F5D-E4808625255D}"/>
              </a:ext>
            </a:extLst>
          </p:cNvPr>
          <p:cNvSpPr/>
          <p:nvPr/>
        </p:nvSpPr>
        <p:spPr>
          <a:xfrm>
            <a:off x="5092507" y="2919631"/>
            <a:ext cx="795285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A6164DD-9CAB-4D98-B444-532677F6AF6A}"/>
              </a:ext>
            </a:extLst>
          </p:cNvPr>
          <p:cNvSpPr/>
          <p:nvPr/>
        </p:nvSpPr>
        <p:spPr>
          <a:xfrm>
            <a:off x="5233350" y="2719610"/>
            <a:ext cx="1231844" cy="17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DATA COLLECTION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6EE175-B1F5-4282-89EA-A258341A9872}"/>
              </a:ext>
            </a:extLst>
          </p:cNvPr>
          <p:cNvSpPr/>
          <p:nvPr/>
        </p:nvSpPr>
        <p:spPr>
          <a:xfrm>
            <a:off x="3826125" y="2189408"/>
            <a:ext cx="585673" cy="26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ADAPTIVE </a:t>
            </a:r>
          </a:p>
          <a:p>
            <a:pPr lvl="0" algn="ctr"/>
            <a:r>
              <a:rPr lang="pt-BR" sz="800" b="1" dirty="0">
                <a:solidFill>
                  <a:srgbClr val="C00000"/>
                </a:solidFill>
                <a:cs typeface="Arial"/>
              </a:rPr>
              <a:t>CONTENT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14F9FB-6FEE-4578-88AA-6093B416BA20}"/>
              </a:ext>
            </a:extLst>
          </p:cNvPr>
          <p:cNvSpPr/>
          <p:nvPr/>
        </p:nvSpPr>
        <p:spPr>
          <a:xfrm>
            <a:off x="3776715" y="2449551"/>
            <a:ext cx="635083" cy="587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D3B8DF-4D24-43DF-978D-DBD7E7B24A69}"/>
              </a:ext>
            </a:extLst>
          </p:cNvPr>
          <p:cNvSpPr/>
          <p:nvPr/>
        </p:nvSpPr>
        <p:spPr>
          <a:xfrm>
            <a:off x="3681755" y="3600764"/>
            <a:ext cx="58384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DATA ANALYSIS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AE289D2-93FE-4421-BDA2-EBF1050F134F}"/>
              </a:ext>
            </a:extLst>
          </p:cNvPr>
          <p:cNvSpPr/>
          <p:nvPr/>
        </p:nvSpPr>
        <p:spPr>
          <a:xfrm>
            <a:off x="3576034" y="3912423"/>
            <a:ext cx="795285" cy="563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B1790C-6247-4858-8E41-E04915A176F9}"/>
              </a:ext>
            </a:extLst>
          </p:cNvPr>
          <p:cNvSpPr/>
          <p:nvPr/>
        </p:nvSpPr>
        <p:spPr>
          <a:xfrm>
            <a:off x="5248376" y="4377090"/>
            <a:ext cx="795285" cy="2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BEC15D-65D5-43E4-BCD9-D0FE09E582D3}"/>
              </a:ext>
            </a:extLst>
          </p:cNvPr>
          <p:cNvSpPr/>
          <p:nvPr/>
        </p:nvSpPr>
        <p:spPr>
          <a:xfrm>
            <a:off x="5339343" y="4162880"/>
            <a:ext cx="84571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sz="800" b="1" dirty="0">
                <a:solidFill>
                  <a:srgbClr val="002060"/>
                </a:solidFill>
                <a:cs typeface="Arial"/>
              </a:rPr>
              <a:t>OPEN LEARNER MODEL</a:t>
            </a:r>
          </a:p>
        </p:txBody>
      </p:sp>
      <p:pic>
        <p:nvPicPr>
          <p:cNvPr id="21" name="Google Shape;295;p46">
            <a:extLst>
              <a:ext uri="{FF2B5EF4-FFF2-40B4-BE49-F238E27FC236}">
                <a16:creationId xmlns:a16="http://schemas.microsoft.com/office/drawing/2014/main" id="{CCD14CE1-8CC5-471D-A3EE-9E81F16A2A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688" y="1231199"/>
            <a:ext cx="4737927" cy="1668276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97DCD879-008E-450B-9E73-A35B84F54B15}"/>
              </a:ext>
            </a:extLst>
          </p:cNvPr>
          <p:cNvSpPr/>
          <p:nvPr/>
        </p:nvSpPr>
        <p:spPr>
          <a:xfrm>
            <a:off x="2559674" y="2320198"/>
            <a:ext cx="1309353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ALGORITHMS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744CB0E-D309-4203-AA89-5E49B1113660}"/>
              </a:ext>
            </a:extLst>
          </p:cNvPr>
          <p:cNvSpPr/>
          <p:nvPr/>
        </p:nvSpPr>
        <p:spPr>
          <a:xfrm>
            <a:off x="2516772" y="2562450"/>
            <a:ext cx="1440692" cy="31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t-BR" b="1" dirty="0">
                <a:solidFill>
                  <a:srgbClr val="002060"/>
                </a:solidFill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65074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90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74125" y="2880912"/>
            <a:ext cx="4230725" cy="944329"/>
            <a:chOff x="1165499" y="3841216"/>
            <a:chExt cx="5640967" cy="1259105"/>
          </a:xfrm>
        </p:grpSpPr>
        <p:grpSp>
          <p:nvGrpSpPr>
            <p:cNvPr id="112" name="Grupo 111"/>
            <p:cNvGrpSpPr/>
            <p:nvPr/>
          </p:nvGrpSpPr>
          <p:grpSpPr>
            <a:xfrm>
              <a:off x="1165499" y="3841216"/>
              <a:ext cx="2476626" cy="1259105"/>
              <a:chOff x="80977" y="3841216"/>
              <a:chExt cx="2476626" cy="125910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0977" y="4250121"/>
                <a:ext cx="2476626" cy="850200"/>
                <a:chOff x="79976" y="3688179"/>
                <a:chExt cx="2476626" cy="850200"/>
              </a:xfrm>
            </p:grpSpPr>
            <p:pic>
              <p:nvPicPr>
                <p:cNvPr id="10" name="Shape 107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706402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Shape 110"/>
                <p:cNvSpPr txBox="1"/>
                <p:nvPr/>
              </p:nvSpPr>
              <p:spPr>
                <a:xfrm>
                  <a:off x="79976" y="3722941"/>
                  <a:ext cx="1707600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Gamification</a:t>
                  </a:r>
                </a:p>
                <a:p>
                  <a:pPr algn="r"/>
                  <a:r>
                    <a:rPr lang="en-US" sz="1050" dirty="0"/>
                    <a:t>model</a:t>
                  </a:r>
                </a:p>
              </p:txBody>
            </p:sp>
          </p:grpSp>
          <p:cxnSp>
            <p:nvCxnSpPr>
              <p:cNvPr id="82" name="Conector de seta reta 81"/>
              <p:cNvCxnSpPr>
                <a:stCxn id="39" idx="2"/>
                <a:endCxn id="10" idx="0"/>
              </p:cNvCxnSpPr>
              <p:nvPr/>
            </p:nvCxnSpPr>
            <p:spPr>
              <a:xfrm>
                <a:off x="2131503" y="3841216"/>
                <a:ext cx="1000" cy="4089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upo 112"/>
            <p:cNvGrpSpPr/>
            <p:nvPr/>
          </p:nvGrpSpPr>
          <p:grpSpPr>
            <a:xfrm>
              <a:off x="4748590" y="3841216"/>
              <a:ext cx="2057876" cy="1246361"/>
              <a:chOff x="3664068" y="3979445"/>
              <a:chExt cx="2057876" cy="1246361"/>
            </a:xfrm>
          </p:grpSpPr>
          <p:grpSp>
            <p:nvGrpSpPr>
              <p:cNvPr id="69" name="Grupo 68"/>
              <p:cNvGrpSpPr/>
              <p:nvPr/>
            </p:nvGrpSpPr>
            <p:grpSpPr>
              <a:xfrm>
                <a:off x="3664068" y="4375606"/>
                <a:ext cx="2057876" cy="850200"/>
                <a:chOff x="3668233" y="3688179"/>
                <a:chExt cx="2057876" cy="850200"/>
              </a:xfrm>
            </p:grpSpPr>
            <p:pic>
              <p:nvPicPr>
                <p:cNvPr id="7" name="Shape 98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875909" y="3688179"/>
                  <a:ext cx="850200" cy="85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" name="Shape 102"/>
                <p:cNvSpPr txBox="1"/>
                <p:nvPr/>
              </p:nvSpPr>
              <p:spPr>
                <a:xfrm>
                  <a:off x="3668233" y="3724921"/>
                  <a:ext cx="1297172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8569" tIns="68569" rIns="68569" bIns="68569" anchor="t" anchorCtr="0">
                  <a:noAutofit/>
                </a:bodyPr>
                <a:lstStyle/>
                <a:p>
                  <a:pPr algn="r"/>
                  <a:r>
                    <a:rPr lang="en-US" sz="1050" dirty="0"/>
                    <a:t>Persuasion model</a:t>
                  </a:r>
                </a:p>
              </p:txBody>
            </p:sp>
          </p:grpSp>
          <p:cxnSp>
            <p:nvCxnSpPr>
              <p:cNvPr id="86" name="Conector de seta reta 85"/>
              <p:cNvCxnSpPr>
                <a:stCxn id="38" idx="2"/>
                <a:endCxn id="7" idx="0"/>
              </p:cNvCxnSpPr>
              <p:nvPr/>
            </p:nvCxnSpPr>
            <p:spPr>
              <a:xfrm flipH="1">
                <a:off x="5296844" y="3979445"/>
                <a:ext cx="4166" cy="3961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1325039" y="3815682"/>
            <a:ext cx="3460987" cy="983480"/>
            <a:chOff x="1766718" y="5087576"/>
            <a:chExt cx="4614649" cy="1311306"/>
          </a:xfrm>
        </p:grpSpPr>
        <p:sp>
          <p:nvSpPr>
            <p:cNvPr id="49" name="Shape 111"/>
            <p:cNvSpPr txBox="1"/>
            <p:nvPr/>
          </p:nvSpPr>
          <p:spPr>
            <a:xfrm>
              <a:off x="1766718" y="5578203"/>
              <a:ext cx="2354406" cy="64560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 algn="r"/>
              <a:r>
                <a:rPr lang="en-US" sz="1050" dirty="0"/>
                <a:t>Persuasion-based gamification model</a:t>
              </a:r>
            </a:p>
          </p:txBody>
        </p:sp>
        <p:pic>
          <p:nvPicPr>
            <p:cNvPr id="50" name="Shape 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88958" y="5548682"/>
              <a:ext cx="850200" cy="850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Conector angulado 50"/>
            <p:cNvCxnSpPr>
              <a:endCxn id="50" idx="0"/>
            </p:cNvCxnSpPr>
            <p:nvPr/>
          </p:nvCxnSpPr>
          <p:spPr>
            <a:xfrm rot="16200000" flipH="1">
              <a:off x="3741361" y="4575984"/>
              <a:ext cx="448361" cy="1497033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angulado 51"/>
            <p:cNvCxnSpPr>
              <a:endCxn id="50" idx="0"/>
            </p:cNvCxnSpPr>
            <p:nvPr/>
          </p:nvCxnSpPr>
          <p:spPr>
            <a:xfrm rot="5400000">
              <a:off x="5317160" y="4484475"/>
              <a:ext cx="461105" cy="1667308"/>
            </a:xfrm>
            <a:prstGeom prst="bentConnector3">
              <a:avLst>
                <a:gd name="adj1" fmla="val 5461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ixaDeTexto 4"/>
          <p:cNvSpPr txBox="1"/>
          <p:nvPr/>
        </p:nvSpPr>
        <p:spPr>
          <a:xfrm>
            <a:off x="5589975" y="3506416"/>
            <a:ext cx="2888581" cy="10618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" sz="2100" dirty="0"/>
              <a:t>Is there a way to </a:t>
            </a:r>
            <a:r>
              <a:rPr lang="en" sz="2100" b="1" dirty="0">
                <a:solidFill>
                  <a:schemeClr val="accent2"/>
                </a:solidFill>
              </a:rPr>
              <a:t>tailor</a:t>
            </a:r>
            <a:r>
              <a:rPr lang="en" sz="2100" dirty="0"/>
              <a:t> influence principles to different player roles?</a:t>
            </a:r>
            <a:endParaRPr lang="en-US" sz="2100" dirty="0"/>
          </a:p>
        </p:txBody>
      </p:sp>
      <p:sp>
        <p:nvSpPr>
          <p:cNvPr id="6" name="Seta para a direita 5"/>
          <p:cNvSpPr/>
          <p:nvPr/>
        </p:nvSpPr>
        <p:spPr>
          <a:xfrm rot="20513522">
            <a:off x="4199886" y="4103251"/>
            <a:ext cx="1253128" cy="64500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Título 2">
            <a:extLst>
              <a:ext uri="{FF2B5EF4-FFF2-40B4-BE49-F238E27FC236}">
                <a16:creationId xmlns:a16="http://schemas.microsoft.com/office/drawing/2014/main" id="{47D7EC7A-EA3E-4FC3-9083-96426F907466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17826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2400" b="1" dirty="0"/>
              <a:t>Tailoring influence principles to different player roles</a:t>
            </a:r>
            <a:r>
              <a:rPr lang="en-US" sz="2400" b="1" baseline="30000" dirty="0"/>
              <a:t>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0129" y="1332786"/>
            <a:ext cx="5931569" cy="3127318"/>
          </a:xfrm>
        </p:spPr>
        <p:txBody>
          <a:bodyPr>
            <a:normAutofit/>
          </a:bodyPr>
          <a:lstStyle/>
          <a:p>
            <a:pPr marL="342900" indent="-285750">
              <a:spcAft>
                <a:spcPts val="450"/>
              </a:spcAft>
              <a:buSzPct val="100000"/>
            </a:pPr>
            <a:r>
              <a:rPr lang="en" dirty="0"/>
              <a:t>We conduct the study  at: </a:t>
            </a:r>
          </a:p>
          <a:p>
            <a:pPr marL="685800" lvl="1" indent="-285750">
              <a:spcBef>
                <a:spcPts val="0"/>
              </a:spcBef>
              <a:spcAft>
                <a:spcPts val="450"/>
              </a:spcAft>
              <a:buSzPct val="100000"/>
            </a:pPr>
            <a:r>
              <a:rPr lang="en" dirty="0"/>
              <a:t> Universidade do Estado de Minas Gerais (N=120), and;</a:t>
            </a:r>
          </a:p>
          <a:p>
            <a:pPr marL="685800" lvl="1" indent="-285750">
              <a:spcBef>
                <a:spcPts val="0"/>
              </a:spcBef>
              <a:spcAft>
                <a:spcPts val="450"/>
              </a:spcAft>
              <a:buSzPct val="100000"/>
            </a:pPr>
            <a:r>
              <a:rPr lang="en" dirty="0"/>
              <a:t>Instituto Federal Sul de Minas Gerais (N=32)</a:t>
            </a:r>
          </a:p>
          <a:p>
            <a:pPr marL="342900" indent="-285750">
              <a:spcAft>
                <a:spcPts val="450"/>
              </a:spcAft>
              <a:buSzPct val="100000"/>
            </a:pPr>
            <a:r>
              <a:rPr lang="en" dirty="0"/>
              <a:t>Instrumentation:</a:t>
            </a:r>
          </a:p>
          <a:p>
            <a:pPr marL="685800" lvl="1" indent="-285750">
              <a:spcBef>
                <a:spcPts val="0"/>
              </a:spcBef>
              <a:spcAft>
                <a:spcPts val="450"/>
              </a:spcAft>
              <a:buSzPct val="100000"/>
            </a:pPr>
            <a:r>
              <a:rPr lang="en" dirty="0"/>
              <a:t>QPJBR</a:t>
            </a:r>
            <a:r>
              <a:rPr lang="en" baseline="30000" dirty="0"/>
              <a:t>2</a:t>
            </a:r>
          </a:p>
          <a:p>
            <a:pPr marL="685800" lvl="1" indent="-285750">
              <a:spcBef>
                <a:spcPts val="0"/>
              </a:spcBef>
              <a:spcAft>
                <a:spcPts val="450"/>
              </a:spcAft>
              <a:buSzPct val="100000"/>
            </a:pPr>
            <a:r>
              <a:rPr lang="en" dirty="0"/>
              <a:t>Br-STPS</a:t>
            </a:r>
            <a:r>
              <a:rPr lang="en" baseline="30000" dirty="0"/>
              <a:t>3</a:t>
            </a:r>
          </a:p>
          <a:p>
            <a:pPr marL="342900" indent="-285750">
              <a:spcAft>
                <a:spcPts val="450"/>
              </a:spcAft>
              <a:buSzPct val="100000"/>
            </a:pPr>
            <a:r>
              <a:rPr lang="en" dirty="0"/>
              <a:t>Exploratory, confirmatory, and pathway analysis</a:t>
            </a:r>
            <a:r>
              <a:rPr lang="en" baseline="30000" dirty="0"/>
              <a:t>1</a:t>
            </a:r>
            <a:r>
              <a:rPr lang="en" dirty="0"/>
              <a:t> </a:t>
            </a:r>
          </a:p>
          <a:p>
            <a:pPr marL="342900" indent="-285750">
              <a:spcAft>
                <a:spcPts val="450"/>
              </a:spcAft>
              <a:buSzPct val="100000"/>
            </a:pPr>
            <a:endParaRPr lang="en" baseline="30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1" name="Shape 202"/>
          <p:cNvSpPr txBox="1"/>
          <p:nvPr/>
        </p:nvSpPr>
        <p:spPr>
          <a:xfrm>
            <a:off x="196460" y="4206567"/>
            <a:ext cx="8240685" cy="103936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1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BORGES, S. S.; DURELLI, V. H. S.; REIS, H. M.; BITTENCOURT, I. I. MIZOGUCHI, R.; ISOTANI, S. Selecting Effective Influence Principles for Tailoring Gamification-Based Strategies to Player Roles. In:  XXVIII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Simpósio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Brasileiro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 de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Informática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na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 </a:t>
            </a:r>
            <a:r>
              <a:rPr lang="en-US" sz="8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Educação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sym typeface="Proxima Nova"/>
              </a:rPr>
              <a:t>. 2017. p. 234–243 (accepted for publication).</a:t>
            </a: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Proxima Nova"/>
              </a:rPr>
              <a:t>2 </a:t>
            </a:r>
            <a:r>
              <a:rPr lang="pt-BR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Proxima Nova"/>
              </a:rPr>
              <a:t>ANDRADE, F. R. H.; MARQUES, L. B.; BITTENCOURT, I. I.; ISOTANI, S. QPJ - BR : Questionário para Identificação de Perfis de Jogadores para o Português - Brasileiro. CBIE, p. 637–646, 2016.</a:t>
            </a:r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sym typeface="Proxima Nova"/>
            </a:endParaRPr>
          </a:p>
          <a:p>
            <a:r>
              <a:rPr lang="en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Proxima Nova"/>
              </a:rPr>
              <a:t>3 </a:t>
            </a:r>
            <a:r>
              <a:rPr lang="en-US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sym typeface="Proxima Nova"/>
              </a:rPr>
              <a:t>BORGES, S. S. et al. Brazilian Portuguese Cross-Cultural Adaptation and Validation of the Susceptibility to Persuasion Scale ( Br-STPS ). IEEE 17th International Conference on Advanced Learning Technologies. Timisoara: IEEE Computer Society, 2017</a:t>
            </a:r>
          </a:p>
          <a:p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sym typeface="Proxima Nova"/>
            </a:endParaRPr>
          </a:p>
          <a:p>
            <a:endParaRPr lang="en" sz="825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0" y="975756"/>
            <a:ext cx="9144000" cy="3230812"/>
            <a:chOff x="0" y="1027906"/>
            <a:chExt cx="12192000" cy="4307749"/>
          </a:xfrm>
        </p:grpSpPr>
        <p:sp>
          <p:nvSpPr>
            <p:cNvPr id="8" name="Retângulo 7"/>
            <p:cNvSpPr/>
            <p:nvPr/>
          </p:nvSpPr>
          <p:spPr>
            <a:xfrm>
              <a:off x="0" y="1027906"/>
              <a:ext cx="12192000" cy="4307749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1579396" y="1240352"/>
              <a:ext cx="8757736" cy="3736963"/>
              <a:chOff x="1479882" y="1183025"/>
              <a:chExt cx="8757736" cy="3736963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8688" y="1919613"/>
                <a:ext cx="8620125" cy="3000375"/>
              </a:xfrm>
              <a:prstGeom prst="rect">
                <a:avLst/>
              </a:prstGeom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1479882" y="1183025"/>
                <a:ext cx="875773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b="1" dirty="0">
                    <a:solidFill>
                      <a:schemeClr val="bg1"/>
                    </a:solidFill>
                  </a:rPr>
                  <a:t>Best and worst influence principles, from left to right, the principles are listed according to the highest path coefficient (</a:t>
                </a:r>
                <a:r>
                  <a:rPr lang="el-GR" sz="105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) measured</a:t>
                </a:r>
                <a:r>
                  <a:rPr lang="en-US" sz="1050" b="1" baseline="30000" dirty="0">
                    <a:solidFill>
                      <a:schemeClr val="bg1"/>
                    </a:solidFill>
                  </a:rPr>
                  <a:t>1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.</a:t>
                </a:r>
                <a:r>
                  <a:rPr lang="en-US" sz="1050" dirty="0">
                    <a:solidFill>
                      <a:schemeClr val="bg1"/>
                    </a:solidFill>
                  </a:rPr>
                  <a:t> </a:t>
                </a:r>
                <a:br>
                  <a:rPr lang="en-US" sz="1050" dirty="0">
                    <a:solidFill>
                      <a:schemeClr val="bg1"/>
                    </a:solidFill>
                  </a:rPr>
                </a:b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Elipse 11"/>
          <p:cNvSpPr/>
          <p:nvPr/>
        </p:nvSpPr>
        <p:spPr>
          <a:xfrm>
            <a:off x="2149523" y="1969928"/>
            <a:ext cx="4084092" cy="1967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Elipse 12"/>
          <p:cNvSpPr/>
          <p:nvPr/>
        </p:nvSpPr>
        <p:spPr>
          <a:xfrm>
            <a:off x="6535394" y="2156738"/>
            <a:ext cx="1143000" cy="1781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357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92</a:t>
            </a:fld>
            <a:endParaRPr lang="en-US" dirty="0"/>
          </a:p>
        </p:txBody>
      </p: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12" name="Grupo 111"/>
          <p:cNvGrpSpPr/>
          <p:nvPr/>
        </p:nvGrpSpPr>
        <p:grpSpPr>
          <a:xfrm>
            <a:off x="874124" y="2880912"/>
            <a:ext cx="1857470" cy="944329"/>
            <a:chOff x="80977" y="3841216"/>
            <a:chExt cx="2476626" cy="1259105"/>
          </a:xfrm>
        </p:grpSpPr>
        <p:grpSp>
          <p:nvGrpSpPr>
            <p:cNvPr id="70" name="Grupo 69"/>
            <p:cNvGrpSpPr/>
            <p:nvPr/>
          </p:nvGrpSpPr>
          <p:grpSpPr>
            <a:xfrm>
              <a:off x="80977" y="4250121"/>
              <a:ext cx="2476626" cy="850200"/>
              <a:chOff x="79976" y="3688179"/>
              <a:chExt cx="2476626" cy="850200"/>
            </a:xfrm>
          </p:grpSpPr>
          <p:pic>
            <p:nvPicPr>
              <p:cNvPr id="10" name="Shape 10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706402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110"/>
              <p:cNvSpPr txBox="1"/>
              <p:nvPr/>
            </p:nvSpPr>
            <p:spPr>
              <a:xfrm>
                <a:off x="79976" y="3722941"/>
                <a:ext cx="1707600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</a:t>
                </a:r>
              </a:p>
              <a:p>
                <a:pPr algn="r"/>
                <a:r>
                  <a:rPr lang="en-US" sz="1050" dirty="0"/>
                  <a:t>model</a:t>
                </a:r>
              </a:p>
            </p:txBody>
          </p:sp>
        </p:grpSp>
        <p:cxnSp>
          <p:nvCxnSpPr>
            <p:cNvPr id="82" name="Conector de seta reta 81"/>
            <p:cNvCxnSpPr>
              <a:stCxn id="39" idx="2"/>
              <a:endCxn id="10" idx="0"/>
            </p:cNvCxnSpPr>
            <p:nvPr/>
          </p:nvCxnSpPr>
          <p:spPr>
            <a:xfrm>
              <a:off x="2131503" y="3841216"/>
              <a:ext cx="1000" cy="4089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>
            <a:off x="3561443" y="2880912"/>
            <a:ext cx="1543407" cy="934771"/>
            <a:chOff x="3664068" y="3979445"/>
            <a:chExt cx="2057876" cy="1246361"/>
          </a:xfrm>
        </p:grpSpPr>
        <p:grpSp>
          <p:nvGrpSpPr>
            <p:cNvPr id="69" name="Grupo 68"/>
            <p:cNvGrpSpPr/>
            <p:nvPr/>
          </p:nvGrpSpPr>
          <p:grpSpPr>
            <a:xfrm>
              <a:off x="3664068" y="4375606"/>
              <a:ext cx="2057876" cy="850200"/>
              <a:chOff x="3668233" y="3688179"/>
              <a:chExt cx="2057876" cy="850200"/>
            </a:xfrm>
          </p:grpSpPr>
          <p:pic>
            <p:nvPicPr>
              <p:cNvPr id="7" name="Shape 9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75909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Shape 102"/>
              <p:cNvSpPr txBox="1"/>
              <p:nvPr/>
            </p:nvSpPr>
            <p:spPr>
              <a:xfrm>
                <a:off x="3668233" y="3724921"/>
                <a:ext cx="1297172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model</a:t>
                </a:r>
              </a:p>
            </p:txBody>
          </p:sp>
        </p:grpSp>
        <p:cxnSp>
          <p:nvCxnSpPr>
            <p:cNvPr id="86" name="Conector de seta reta 85"/>
            <p:cNvCxnSpPr>
              <a:stCxn id="38" idx="2"/>
              <a:endCxn id="7" idx="0"/>
            </p:cNvCxnSpPr>
            <p:nvPr/>
          </p:nvCxnSpPr>
          <p:spPr>
            <a:xfrm flipH="1">
              <a:off x="5296844" y="3979445"/>
              <a:ext cx="4166" cy="3961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111"/>
          <p:cNvSpPr txBox="1"/>
          <p:nvPr/>
        </p:nvSpPr>
        <p:spPr>
          <a:xfrm>
            <a:off x="1325038" y="4183652"/>
            <a:ext cx="1765805" cy="4842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en-US" sz="1050" dirty="0"/>
              <a:t>Persuasion-based gamification model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535543" y="3988597"/>
            <a:ext cx="4990742" cy="810565"/>
            <a:chOff x="4714057" y="5318129"/>
            <a:chExt cx="6654323" cy="1080753"/>
          </a:xfrm>
        </p:grpSpPr>
        <p:grpSp>
          <p:nvGrpSpPr>
            <p:cNvPr id="79" name="Grupo 78"/>
            <p:cNvGrpSpPr/>
            <p:nvPr/>
          </p:nvGrpSpPr>
          <p:grpSpPr>
            <a:xfrm>
              <a:off x="8705881" y="5318129"/>
              <a:ext cx="2662499" cy="867871"/>
              <a:chOff x="8565428" y="5053391"/>
              <a:chExt cx="2662499" cy="867871"/>
            </a:xfrm>
          </p:grpSpPr>
          <p:sp>
            <p:nvSpPr>
              <p:cNvPr id="30" name="Shape 115"/>
              <p:cNvSpPr txBox="1"/>
              <p:nvPr/>
            </p:nvSpPr>
            <p:spPr>
              <a:xfrm>
                <a:off x="9324863" y="5053391"/>
                <a:ext cx="1903064" cy="722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r>
                  <a:rPr lang="en-US" sz="1050" dirty="0"/>
                  <a:t>Personalized </a:t>
                </a:r>
              </a:p>
              <a:p>
                <a:r>
                  <a:rPr lang="en-US" sz="1050" dirty="0"/>
                  <a:t>Inner loop design</a:t>
                </a:r>
              </a:p>
            </p:txBody>
          </p:sp>
          <p:pic>
            <p:nvPicPr>
              <p:cNvPr id="44" name="Shape 103"/>
              <p:cNvPicPr preferRelativeResize="0"/>
              <p:nvPr/>
            </p:nvPicPr>
            <p:blipFill>
              <a:blip r:embed="rId5">
                <a:alphaModFix amt="87000"/>
              </a:blip>
              <a:stretch>
                <a:fillRect/>
              </a:stretch>
            </p:blipFill>
            <p:spPr>
              <a:xfrm>
                <a:off x="8565428" y="5161828"/>
                <a:ext cx="759435" cy="7594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93" name="Conector angulado 92"/>
            <p:cNvCxnSpPr>
              <a:stCxn id="55" idx="2"/>
              <a:endCxn id="44" idx="2"/>
            </p:cNvCxnSpPr>
            <p:nvPr/>
          </p:nvCxnSpPr>
          <p:spPr>
            <a:xfrm rot="5400000" flipH="1" flipV="1">
              <a:off x="6793387" y="4106670"/>
              <a:ext cx="212882" cy="4371541"/>
            </a:xfrm>
            <a:prstGeom prst="bentConnector3">
              <a:avLst>
                <a:gd name="adj1" fmla="val -10738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719" y="4161512"/>
            <a:ext cx="637650" cy="63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ector angulado 14"/>
          <p:cNvCxnSpPr>
            <a:stCxn id="10" idx="2"/>
            <a:endCxn id="55" idx="0"/>
          </p:cNvCxnSpPr>
          <p:nvPr/>
        </p:nvCxnSpPr>
        <p:spPr>
          <a:xfrm rot="16200000" flipH="1">
            <a:off x="2806021" y="3431988"/>
            <a:ext cx="336271" cy="1122775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do 17"/>
          <p:cNvCxnSpPr>
            <a:stCxn id="7" idx="2"/>
            <a:endCxn id="55" idx="0"/>
          </p:cNvCxnSpPr>
          <p:nvPr/>
        </p:nvCxnSpPr>
        <p:spPr>
          <a:xfrm rot="5400000">
            <a:off x="3987870" y="3363356"/>
            <a:ext cx="345829" cy="1250481"/>
          </a:xfrm>
          <a:prstGeom prst="bentConnector3">
            <a:avLst>
              <a:gd name="adj1" fmla="val 5461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5403593" y="2367306"/>
            <a:ext cx="2888581" cy="73866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" sz="2100" b="1" dirty="0"/>
              <a:t>persuasive-based Inner loop design</a:t>
            </a:r>
            <a:endParaRPr lang="en-US" sz="2100" b="1" dirty="0"/>
          </a:p>
        </p:txBody>
      </p:sp>
      <p:sp>
        <p:nvSpPr>
          <p:cNvPr id="42" name="Seta para a direita 41"/>
          <p:cNvSpPr/>
          <p:nvPr/>
        </p:nvSpPr>
        <p:spPr>
          <a:xfrm rot="16200000">
            <a:off x="6468446" y="3186302"/>
            <a:ext cx="691506" cy="6402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Título 2">
            <a:extLst>
              <a:ext uri="{FF2B5EF4-FFF2-40B4-BE49-F238E27FC236}">
                <a16:creationId xmlns:a16="http://schemas.microsoft.com/office/drawing/2014/main" id="{6BF25C2C-E03C-4B6D-8F12-77571DF61CFE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33242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93</a:t>
            </a:fld>
            <a:endParaRPr lang="en-US" dirty="0"/>
          </a:p>
        </p:txBody>
      </p:sp>
      <p:grpSp>
        <p:nvGrpSpPr>
          <p:cNvPr id="72" name="Grupo 71"/>
          <p:cNvGrpSpPr/>
          <p:nvPr/>
        </p:nvGrpSpPr>
        <p:grpSpPr>
          <a:xfrm>
            <a:off x="6457950" y="785923"/>
            <a:ext cx="1768774" cy="779756"/>
            <a:chOff x="9497300" y="556740"/>
            <a:chExt cx="2358365" cy="1039674"/>
          </a:xfrm>
        </p:grpSpPr>
        <p:pic>
          <p:nvPicPr>
            <p:cNvPr id="22" name="Shape 1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497300" y="556740"/>
              <a:ext cx="1039674" cy="1039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Shape 124"/>
            <p:cNvSpPr txBox="1"/>
            <p:nvPr/>
          </p:nvSpPr>
          <p:spPr>
            <a:xfrm>
              <a:off x="10412065" y="920921"/>
              <a:ext cx="14436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r>
                <a:rPr lang="en-US" sz="1050" dirty="0"/>
                <a:t>Profiled</a:t>
              </a:r>
            </a:p>
            <a:p>
              <a:r>
                <a:rPr lang="en-US" sz="1050" dirty="0"/>
                <a:t>user</a:t>
              </a:r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112" name="Grupo 111"/>
          <p:cNvGrpSpPr/>
          <p:nvPr/>
        </p:nvGrpSpPr>
        <p:grpSpPr>
          <a:xfrm>
            <a:off x="874124" y="2880912"/>
            <a:ext cx="1857470" cy="944329"/>
            <a:chOff x="80977" y="3841216"/>
            <a:chExt cx="2476626" cy="1259105"/>
          </a:xfrm>
        </p:grpSpPr>
        <p:grpSp>
          <p:nvGrpSpPr>
            <p:cNvPr id="70" name="Grupo 69"/>
            <p:cNvGrpSpPr/>
            <p:nvPr/>
          </p:nvGrpSpPr>
          <p:grpSpPr>
            <a:xfrm>
              <a:off x="80977" y="4250121"/>
              <a:ext cx="2476626" cy="850200"/>
              <a:chOff x="79976" y="3688179"/>
              <a:chExt cx="2476626" cy="850200"/>
            </a:xfrm>
          </p:grpSpPr>
          <p:pic>
            <p:nvPicPr>
              <p:cNvPr id="10" name="Shape 10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706402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110"/>
              <p:cNvSpPr txBox="1"/>
              <p:nvPr/>
            </p:nvSpPr>
            <p:spPr>
              <a:xfrm>
                <a:off x="79976" y="3722941"/>
                <a:ext cx="1707600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</a:t>
                </a:r>
              </a:p>
              <a:p>
                <a:pPr algn="r"/>
                <a:r>
                  <a:rPr lang="en-US" sz="1050" dirty="0"/>
                  <a:t>model</a:t>
                </a:r>
              </a:p>
            </p:txBody>
          </p:sp>
        </p:grpSp>
        <p:cxnSp>
          <p:nvCxnSpPr>
            <p:cNvPr id="82" name="Conector de seta reta 81"/>
            <p:cNvCxnSpPr>
              <a:stCxn id="39" idx="2"/>
              <a:endCxn id="10" idx="0"/>
            </p:cNvCxnSpPr>
            <p:nvPr/>
          </p:nvCxnSpPr>
          <p:spPr>
            <a:xfrm>
              <a:off x="2131503" y="3841216"/>
              <a:ext cx="1000" cy="4089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>
            <a:off x="3561443" y="2880912"/>
            <a:ext cx="1543407" cy="934771"/>
            <a:chOff x="3664068" y="3979445"/>
            <a:chExt cx="2057876" cy="1246361"/>
          </a:xfrm>
        </p:grpSpPr>
        <p:grpSp>
          <p:nvGrpSpPr>
            <p:cNvPr id="69" name="Grupo 68"/>
            <p:cNvGrpSpPr/>
            <p:nvPr/>
          </p:nvGrpSpPr>
          <p:grpSpPr>
            <a:xfrm>
              <a:off x="3664068" y="4375606"/>
              <a:ext cx="2057876" cy="850200"/>
              <a:chOff x="3668233" y="3688179"/>
              <a:chExt cx="2057876" cy="850200"/>
            </a:xfrm>
          </p:grpSpPr>
          <p:pic>
            <p:nvPicPr>
              <p:cNvPr id="7" name="Shape 9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75909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Shape 102"/>
              <p:cNvSpPr txBox="1"/>
              <p:nvPr/>
            </p:nvSpPr>
            <p:spPr>
              <a:xfrm>
                <a:off x="3668233" y="3724921"/>
                <a:ext cx="1297172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model</a:t>
                </a:r>
              </a:p>
            </p:txBody>
          </p:sp>
        </p:grpSp>
        <p:cxnSp>
          <p:nvCxnSpPr>
            <p:cNvPr id="86" name="Conector de seta reta 85"/>
            <p:cNvCxnSpPr>
              <a:stCxn id="38" idx="2"/>
              <a:endCxn id="7" idx="0"/>
            </p:cNvCxnSpPr>
            <p:nvPr/>
          </p:nvCxnSpPr>
          <p:spPr>
            <a:xfrm flipH="1">
              <a:off x="5296844" y="3979445"/>
              <a:ext cx="4166" cy="3961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111"/>
          <p:cNvSpPr txBox="1"/>
          <p:nvPr/>
        </p:nvSpPr>
        <p:spPr>
          <a:xfrm>
            <a:off x="1325038" y="4183652"/>
            <a:ext cx="1765805" cy="4842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en-US" sz="1050" dirty="0"/>
              <a:t>Persuasion-based gamification model</a:t>
            </a:r>
          </a:p>
        </p:txBody>
      </p:sp>
      <p:grpSp>
        <p:nvGrpSpPr>
          <p:cNvPr id="79" name="Grupo 78"/>
          <p:cNvGrpSpPr/>
          <p:nvPr/>
        </p:nvGrpSpPr>
        <p:grpSpPr>
          <a:xfrm>
            <a:off x="6529411" y="3988597"/>
            <a:ext cx="1996874" cy="650903"/>
            <a:chOff x="8565428" y="5053391"/>
            <a:chExt cx="2662499" cy="867871"/>
          </a:xfrm>
        </p:grpSpPr>
        <p:sp>
          <p:nvSpPr>
            <p:cNvPr id="30" name="Shape 115"/>
            <p:cNvSpPr txBox="1"/>
            <p:nvPr/>
          </p:nvSpPr>
          <p:spPr>
            <a:xfrm>
              <a:off x="9324863" y="5053391"/>
              <a:ext cx="1903064" cy="722197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r>
                <a:rPr lang="en-US" sz="1050" dirty="0"/>
                <a:t>Personalized</a:t>
              </a:r>
            </a:p>
            <a:p>
              <a:r>
                <a:rPr lang="en-US" sz="1050" dirty="0"/>
                <a:t>inner loop design</a:t>
              </a:r>
            </a:p>
          </p:txBody>
        </p:sp>
        <p:pic>
          <p:nvPicPr>
            <p:cNvPr id="44" name="Shape 103"/>
            <p:cNvPicPr preferRelativeResize="0"/>
            <p:nvPr/>
          </p:nvPicPr>
          <p:blipFill>
            <a:blip r:embed="rId5">
              <a:alphaModFix amt="87000"/>
            </a:blip>
            <a:stretch>
              <a:fillRect/>
            </a:stretch>
          </p:blipFill>
          <p:spPr>
            <a:xfrm>
              <a:off x="8565428" y="5161828"/>
              <a:ext cx="759435" cy="7594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3" name="Conector angulado 92"/>
          <p:cNvCxnSpPr>
            <a:stCxn id="55" idx="2"/>
            <a:endCxn id="44" idx="2"/>
          </p:cNvCxnSpPr>
          <p:nvPr/>
        </p:nvCxnSpPr>
        <p:spPr>
          <a:xfrm rot="5400000" flipH="1" flipV="1">
            <a:off x="5095040" y="3080003"/>
            <a:ext cx="159662" cy="3278656"/>
          </a:xfrm>
          <a:prstGeom prst="bentConnector3">
            <a:avLst>
              <a:gd name="adj1" fmla="val -1073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hape 132"/>
          <p:cNvSpPr txBox="1"/>
          <p:nvPr/>
        </p:nvSpPr>
        <p:spPr>
          <a:xfrm>
            <a:off x="6121813" y="2415559"/>
            <a:ext cx="1276223" cy="33086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050" dirty="0"/>
              <a:t>Intelligent Tutoring System</a:t>
            </a:r>
          </a:p>
        </p:txBody>
      </p:sp>
      <p:pic>
        <p:nvPicPr>
          <p:cNvPr id="55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719" y="4161512"/>
            <a:ext cx="637650" cy="63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ector angulado 14"/>
          <p:cNvCxnSpPr>
            <a:stCxn id="10" idx="2"/>
            <a:endCxn id="55" idx="0"/>
          </p:cNvCxnSpPr>
          <p:nvPr/>
        </p:nvCxnSpPr>
        <p:spPr>
          <a:xfrm rot="16200000" flipH="1">
            <a:off x="2806021" y="3431988"/>
            <a:ext cx="336271" cy="1122775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do 17"/>
          <p:cNvCxnSpPr>
            <a:stCxn id="7" idx="2"/>
            <a:endCxn id="55" idx="0"/>
          </p:cNvCxnSpPr>
          <p:nvPr/>
        </p:nvCxnSpPr>
        <p:spPr>
          <a:xfrm rot="5400000">
            <a:off x="3987870" y="3363356"/>
            <a:ext cx="345829" cy="1250481"/>
          </a:xfrm>
          <a:prstGeom prst="bentConnector3">
            <a:avLst>
              <a:gd name="adj1" fmla="val 5461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2310"/>
          <a:stretch/>
        </p:blipFill>
        <p:spPr>
          <a:xfrm>
            <a:off x="6215380" y="2690245"/>
            <a:ext cx="1182656" cy="918809"/>
          </a:xfrm>
          <a:prstGeom prst="rect">
            <a:avLst/>
          </a:prstGeom>
        </p:spPr>
      </p:pic>
      <p:cxnSp>
        <p:nvCxnSpPr>
          <p:cNvPr id="47" name="Conector angulado 46"/>
          <p:cNvCxnSpPr>
            <a:stCxn id="28" idx="3"/>
            <a:endCxn id="22" idx="2"/>
          </p:cNvCxnSpPr>
          <p:nvPr/>
        </p:nvCxnSpPr>
        <p:spPr>
          <a:xfrm flipH="1" flipV="1">
            <a:off x="6847828" y="1565679"/>
            <a:ext cx="550208" cy="1583971"/>
          </a:xfrm>
          <a:prstGeom prst="bentConnector4">
            <a:avLst>
              <a:gd name="adj1" fmla="val -74642"/>
              <a:gd name="adj2" fmla="val 64502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angulado 48"/>
          <p:cNvCxnSpPr/>
          <p:nvPr/>
        </p:nvCxnSpPr>
        <p:spPr>
          <a:xfrm rot="10800000" flipV="1">
            <a:off x="3854368" y="1175801"/>
            <a:ext cx="2603582" cy="3304536"/>
          </a:xfrm>
          <a:prstGeom prst="bentConnector3">
            <a:avLst>
              <a:gd name="adj1" fmla="val 3475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 flipH="1" flipV="1">
            <a:off x="6806708" y="3609054"/>
            <a:ext cx="7492" cy="460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ítulo 2">
            <a:extLst>
              <a:ext uri="{FF2B5EF4-FFF2-40B4-BE49-F238E27FC236}">
                <a16:creationId xmlns:a16="http://schemas.microsoft.com/office/drawing/2014/main" id="{89F6D4B8-4D09-4DB4-A171-92A27F051DEE}"/>
              </a:ext>
            </a:extLst>
          </p:cNvPr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</p:spTree>
    <p:extLst>
      <p:ext uri="{BB962C8B-B14F-4D97-AF65-F5344CB8AC3E}">
        <p14:creationId xmlns:p14="http://schemas.microsoft.com/office/powerpoint/2010/main" val="42300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9"/>
          <p:cNvSpPr txBox="1">
            <a:spLocks noGrp="1"/>
          </p:cNvSpPr>
          <p:nvPr>
            <p:ph type="title"/>
          </p:nvPr>
        </p:nvSpPr>
        <p:spPr>
          <a:xfrm>
            <a:off x="1272845" y="1999050"/>
            <a:ext cx="5312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THANK YOU!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0575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125799" y="265588"/>
            <a:ext cx="8780785" cy="17821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/>
              <a:t>Intelligent</a:t>
            </a:r>
            <a:r>
              <a:rPr lang="pt-BR" sz="4800" dirty="0"/>
              <a:t> </a:t>
            </a:r>
            <a:r>
              <a:rPr lang="pt-BR" sz="4800" dirty="0" err="1"/>
              <a:t>Tutoring</a:t>
            </a:r>
            <a:r>
              <a:rPr lang="pt-BR" sz="4800" dirty="0"/>
              <a:t> System: </a:t>
            </a:r>
            <a:br>
              <a:rPr lang="pt-BR" sz="4800" dirty="0"/>
            </a:br>
            <a:r>
              <a:rPr lang="pt-BR" sz="4400" dirty="0"/>
              <a:t>The </a:t>
            </a:r>
            <a:r>
              <a:rPr lang="pt-BR" sz="4400" dirty="0" err="1"/>
              <a:t>importance</a:t>
            </a:r>
            <a:r>
              <a:rPr lang="pt-BR" sz="4400" dirty="0"/>
              <a:t> </a:t>
            </a:r>
            <a:r>
              <a:rPr lang="pt-BR" sz="4400" dirty="0" err="1"/>
              <a:t>of</a:t>
            </a:r>
            <a:r>
              <a:rPr lang="pt-BR" sz="4400" dirty="0"/>
              <a:t> </a:t>
            </a:r>
            <a:r>
              <a:rPr lang="pt-BR" sz="4400" dirty="0" err="1"/>
              <a:t>the</a:t>
            </a:r>
            <a:r>
              <a:rPr lang="pt-BR" sz="4400" dirty="0"/>
              <a:t> </a:t>
            </a:r>
            <a:r>
              <a:rPr lang="pt-BR" sz="4400" dirty="0" err="1"/>
              <a:t>Inner</a:t>
            </a:r>
            <a:r>
              <a:rPr lang="pt-BR" sz="4400" dirty="0"/>
              <a:t> Loop</a:t>
            </a:r>
            <a:endParaRPr sz="4400" dirty="0"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7435" y="2211410"/>
            <a:ext cx="896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Prof. Seiji Isotani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 of Sao Paulo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/>
              <a:t>sisotani@icmc.u</a:t>
            </a:r>
            <a:r>
              <a:rPr lang="pt-BR" sz="2400" u="sng" dirty="0"/>
              <a:t>sp.br</a:t>
            </a:r>
            <a:r>
              <a:rPr lang="pt-BR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0328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F9F6-8D6E-4B38-AC1D-97AC096D3EE4}" type="slidenum">
              <a:rPr lang="en-US" smtClean="0"/>
              <a:t>96</a:t>
            </a:fld>
            <a:endParaRPr lang="en-US" dirty="0"/>
          </a:p>
        </p:txBody>
      </p:sp>
      <p:sp>
        <p:nvSpPr>
          <p:cNvPr id="80" name="Título 2"/>
          <p:cNvSpPr txBox="1">
            <a:spLocks/>
          </p:cNvSpPr>
          <p:nvPr/>
        </p:nvSpPr>
        <p:spPr>
          <a:xfrm>
            <a:off x="628650" y="171203"/>
            <a:ext cx="7886700" cy="44488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Approach to personalized inner loop design </a:t>
            </a:r>
            <a:endParaRPr lang="en-US" sz="2325" b="1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874124" y="2880912"/>
            <a:ext cx="1857470" cy="944329"/>
            <a:chOff x="80977" y="3841216"/>
            <a:chExt cx="2476626" cy="1259105"/>
          </a:xfrm>
        </p:grpSpPr>
        <p:grpSp>
          <p:nvGrpSpPr>
            <p:cNvPr id="70" name="Grupo 69"/>
            <p:cNvGrpSpPr/>
            <p:nvPr/>
          </p:nvGrpSpPr>
          <p:grpSpPr>
            <a:xfrm>
              <a:off x="80977" y="4250121"/>
              <a:ext cx="2476626" cy="850200"/>
              <a:chOff x="79976" y="3688179"/>
              <a:chExt cx="2476626" cy="850200"/>
            </a:xfrm>
          </p:grpSpPr>
          <p:pic>
            <p:nvPicPr>
              <p:cNvPr id="10" name="Shape 10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706402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110"/>
              <p:cNvSpPr txBox="1"/>
              <p:nvPr/>
            </p:nvSpPr>
            <p:spPr>
              <a:xfrm>
                <a:off x="79976" y="3722941"/>
                <a:ext cx="1707600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</a:t>
                </a:r>
              </a:p>
              <a:p>
                <a:pPr algn="r"/>
                <a:r>
                  <a:rPr lang="en-US" sz="1050" dirty="0"/>
                  <a:t>model</a:t>
                </a:r>
              </a:p>
            </p:txBody>
          </p:sp>
        </p:grpSp>
        <p:cxnSp>
          <p:nvCxnSpPr>
            <p:cNvPr id="82" name="Conector de seta reta 81"/>
            <p:cNvCxnSpPr>
              <a:stCxn id="39" idx="2"/>
              <a:endCxn id="10" idx="0"/>
            </p:cNvCxnSpPr>
            <p:nvPr/>
          </p:nvCxnSpPr>
          <p:spPr>
            <a:xfrm>
              <a:off x="2131503" y="3841216"/>
              <a:ext cx="1000" cy="4089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>
            <a:off x="3561443" y="2880912"/>
            <a:ext cx="1543407" cy="934771"/>
            <a:chOff x="3664068" y="3979445"/>
            <a:chExt cx="2057876" cy="1246361"/>
          </a:xfrm>
        </p:grpSpPr>
        <p:grpSp>
          <p:nvGrpSpPr>
            <p:cNvPr id="69" name="Grupo 68"/>
            <p:cNvGrpSpPr/>
            <p:nvPr/>
          </p:nvGrpSpPr>
          <p:grpSpPr>
            <a:xfrm>
              <a:off x="3664068" y="4375606"/>
              <a:ext cx="2057876" cy="850200"/>
              <a:chOff x="3668233" y="3688179"/>
              <a:chExt cx="2057876" cy="850200"/>
            </a:xfrm>
          </p:grpSpPr>
          <p:pic>
            <p:nvPicPr>
              <p:cNvPr id="7" name="Shape 9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875909" y="3688179"/>
                <a:ext cx="850200" cy="85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Shape 102"/>
              <p:cNvSpPr txBox="1"/>
              <p:nvPr/>
            </p:nvSpPr>
            <p:spPr>
              <a:xfrm>
                <a:off x="3668233" y="3724921"/>
                <a:ext cx="1297172" cy="64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model</a:t>
                </a:r>
              </a:p>
            </p:txBody>
          </p:sp>
        </p:grpSp>
        <p:cxnSp>
          <p:nvCxnSpPr>
            <p:cNvPr id="86" name="Conector de seta reta 85"/>
            <p:cNvCxnSpPr>
              <a:stCxn id="38" idx="2"/>
              <a:endCxn id="7" idx="0"/>
            </p:cNvCxnSpPr>
            <p:nvPr/>
          </p:nvCxnSpPr>
          <p:spPr>
            <a:xfrm flipH="1">
              <a:off x="5296844" y="3979445"/>
              <a:ext cx="4166" cy="3961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3535543" y="3988597"/>
            <a:ext cx="4990742" cy="810565"/>
            <a:chOff x="4714057" y="5318129"/>
            <a:chExt cx="6654323" cy="1080753"/>
          </a:xfrm>
        </p:grpSpPr>
        <p:grpSp>
          <p:nvGrpSpPr>
            <p:cNvPr id="79" name="Grupo 78"/>
            <p:cNvGrpSpPr/>
            <p:nvPr/>
          </p:nvGrpSpPr>
          <p:grpSpPr>
            <a:xfrm>
              <a:off x="8705881" y="5318129"/>
              <a:ext cx="2662499" cy="867871"/>
              <a:chOff x="8565428" y="5053391"/>
              <a:chExt cx="2662499" cy="867871"/>
            </a:xfrm>
          </p:grpSpPr>
          <p:sp>
            <p:nvSpPr>
              <p:cNvPr id="30" name="Shape 115"/>
              <p:cNvSpPr txBox="1"/>
              <p:nvPr/>
            </p:nvSpPr>
            <p:spPr>
              <a:xfrm>
                <a:off x="9324863" y="5053391"/>
                <a:ext cx="1903064" cy="722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r>
                  <a:rPr lang="en-US" sz="1050" dirty="0"/>
                  <a:t>Personalized </a:t>
                </a:r>
                <a:br>
                  <a:rPr lang="en-US" sz="1050" dirty="0"/>
                </a:br>
                <a:r>
                  <a:rPr lang="en-US" sz="1050" dirty="0"/>
                  <a:t>inner loop design</a:t>
                </a:r>
              </a:p>
            </p:txBody>
          </p:sp>
          <p:pic>
            <p:nvPicPr>
              <p:cNvPr id="44" name="Shape 103"/>
              <p:cNvPicPr preferRelativeResize="0"/>
              <p:nvPr/>
            </p:nvPicPr>
            <p:blipFill>
              <a:blip r:embed="rId3">
                <a:alphaModFix amt="87000"/>
              </a:blip>
              <a:stretch>
                <a:fillRect/>
              </a:stretch>
            </p:blipFill>
            <p:spPr>
              <a:xfrm>
                <a:off x="8565428" y="5161828"/>
                <a:ext cx="759435" cy="7594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93" name="Conector angulado 92"/>
            <p:cNvCxnSpPr>
              <a:stCxn id="55" idx="2"/>
              <a:endCxn id="44" idx="2"/>
            </p:cNvCxnSpPr>
            <p:nvPr/>
          </p:nvCxnSpPr>
          <p:spPr>
            <a:xfrm rot="5400000" flipH="1" flipV="1">
              <a:off x="6793387" y="4106670"/>
              <a:ext cx="212882" cy="4371541"/>
            </a:xfrm>
            <a:prstGeom prst="bentConnector3">
              <a:avLst>
                <a:gd name="adj1" fmla="val -10738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upo 109"/>
          <p:cNvGrpSpPr/>
          <p:nvPr/>
        </p:nvGrpSpPr>
        <p:grpSpPr>
          <a:xfrm>
            <a:off x="889269" y="1551381"/>
            <a:ext cx="2816867" cy="1329532"/>
            <a:chOff x="101170" y="2068507"/>
            <a:chExt cx="3755822" cy="1772709"/>
          </a:xfrm>
        </p:grpSpPr>
        <p:grpSp>
          <p:nvGrpSpPr>
            <p:cNvPr id="77" name="Grupo 76"/>
            <p:cNvGrpSpPr/>
            <p:nvPr/>
          </p:nvGrpSpPr>
          <p:grpSpPr>
            <a:xfrm>
              <a:off x="101170" y="2881241"/>
              <a:ext cx="2510320" cy="959975"/>
              <a:chOff x="101170" y="2881241"/>
              <a:chExt cx="2510320" cy="959975"/>
            </a:xfrm>
          </p:grpSpPr>
          <p:pic>
            <p:nvPicPr>
              <p:cNvPr id="39" name="Shape 10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51515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Shape 109"/>
              <p:cNvSpPr txBox="1"/>
              <p:nvPr/>
            </p:nvSpPr>
            <p:spPr>
              <a:xfrm>
                <a:off x="101170" y="2996792"/>
                <a:ext cx="1595757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Gamification profiling</a:t>
                </a:r>
              </a:p>
            </p:txBody>
          </p:sp>
        </p:grpSp>
        <p:cxnSp>
          <p:nvCxnSpPr>
            <p:cNvPr id="100" name="Conector angulado 99"/>
            <p:cNvCxnSpPr>
              <a:stCxn id="12" idx="2"/>
              <a:endCxn id="39" idx="0"/>
            </p:cNvCxnSpPr>
            <p:nvPr/>
          </p:nvCxnSpPr>
          <p:spPr>
            <a:xfrm rot="5400000">
              <a:off x="2587881" y="1612130"/>
              <a:ext cx="812733" cy="1725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3090844" y="1551381"/>
            <a:ext cx="2058296" cy="1329532"/>
            <a:chOff x="3036602" y="2068507"/>
            <a:chExt cx="2744395" cy="1772709"/>
          </a:xfrm>
        </p:grpSpPr>
        <p:grpSp>
          <p:nvGrpSpPr>
            <p:cNvPr id="76" name="Grupo 75"/>
            <p:cNvGrpSpPr/>
            <p:nvPr/>
          </p:nvGrpSpPr>
          <p:grpSpPr>
            <a:xfrm>
              <a:off x="3036602" y="2881241"/>
              <a:ext cx="2744395" cy="959975"/>
              <a:chOff x="3036602" y="2881241"/>
              <a:chExt cx="2744395" cy="959975"/>
            </a:xfrm>
          </p:grpSpPr>
          <p:pic>
            <p:nvPicPr>
              <p:cNvPr id="38" name="Shape 9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21022" y="2881241"/>
                <a:ext cx="959975" cy="9599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100"/>
              <p:cNvSpPr txBox="1"/>
              <p:nvPr/>
            </p:nvSpPr>
            <p:spPr>
              <a:xfrm>
                <a:off x="3036602" y="2996792"/>
                <a:ext cx="18018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algn="r"/>
                <a:r>
                  <a:rPr lang="en-US" sz="1050" dirty="0"/>
                  <a:t>Persuasion profiling</a:t>
                </a:r>
              </a:p>
            </p:txBody>
          </p:sp>
        </p:grpSp>
        <p:cxnSp>
          <p:nvCxnSpPr>
            <p:cNvPr id="102" name="Conector angulado 101"/>
            <p:cNvCxnSpPr>
              <a:stCxn id="12" idx="2"/>
              <a:endCxn id="38" idx="0"/>
            </p:cNvCxnSpPr>
            <p:nvPr/>
          </p:nvCxnSpPr>
          <p:spPr>
            <a:xfrm rot="16200000" flipH="1">
              <a:off x="4172634" y="1752864"/>
              <a:ext cx="812733" cy="144401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1325039" y="3815682"/>
            <a:ext cx="3460987" cy="983480"/>
            <a:chOff x="1766718" y="5087576"/>
            <a:chExt cx="4614649" cy="1311306"/>
          </a:xfrm>
        </p:grpSpPr>
        <p:sp>
          <p:nvSpPr>
            <p:cNvPr id="19" name="Shape 111"/>
            <p:cNvSpPr txBox="1"/>
            <p:nvPr/>
          </p:nvSpPr>
          <p:spPr>
            <a:xfrm>
              <a:off x="1766718" y="5578203"/>
              <a:ext cx="2354406" cy="64560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 algn="r"/>
              <a:r>
                <a:rPr lang="en-US" sz="1050" dirty="0"/>
                <a:t>Persuasion-based gamification model</a:t>
              </a:r>
            </a:p>
          </p:txBody>
        </p:sp>
        <p:pic>
          <p:nvPicPr>
            <p:cNvPr id="55" name="Shape 9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88958" y="5548682"/>
              <a:ext cx="850200" cy="850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Conector angulado 14"/>
            <p:cNvCxnSpPr>
              <a:stCxn id="10" idx="2"/>
              <a:endCxn id="55" idx="0"/>
            </p:cNvCxnSpPr>
            <p:nvPr/>
          </p:nvCxnSpPr>
          <p:spPr>
            <a:xfrm rot="16200000" flipH="1">
              <a:off x="3741361" y="4575984"/>
              <a:ext cx="448361" cy="1497033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angulado 17"/>
            <p:cNvCxnSpPr>
              <a:stCxn id="7" idx="2"/>
              <a:endCxn id="55" idx="0"/>
            </p:cNvCxnSpPr>
            <p:nvPr/>
          </p:nvCxnSpPr>
          <p:spPr>
            <a:xfrm rot="5400000">
              <a:off x="5317160" y="4484475"/>
              <a:ext cx="461105" cy="1667308"/>
            </a:xfrm>
            <a:prstGeom prst="bentConnector3">
              <a:avLst>
                <a:gd name="adj1" fmla="val 5461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o 74"/>
          <p:cNvGrpSpPr/>
          <p:nvPr/>
        </p:nvGrpSpPr>
        <p:grpSpPr>
          <a:xfrm>
            <a:off x="3308283" y="752310"/>
            <a:ext cx="1977862" cy="799071"/>
            <a:chOff x="3326521" y="1003080"/>
            <a:chExt cx="2637149" cy="1065428"/>
          </a:xfrm>
        </p:grpSpPr>
        <p:grpSp>
          <p:nvGrpSpPr>
            <p:cNvPr id="73" name="Grupo 72"/>
            <p:cNvGrpSpPr/>
            <p:nvPr/>
          </p:nvGrpSpPr>
          <p:grpSpPr>
            <a:xfrm>
              <a:off x="3326521" y="1028834"/>
              <a:ext cx="2637149" cy="1039674"/>
              <a:chOff x="3326521" y="1028834"/>
              <a:chExt cx="2637149" cy="1039674"/>
            </a:xfrm>
          </p:grpSpPr>
          <p:pic>
            <p:nvPicPr>
              <p:cNvPr id="12" name="Shape 1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326521" y="1028834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Shape 123"/>
              <p:cNvSpPr txBox="1"/>
              <p:nvPr/>
            </p:nvSpPr>
            <p:spPr>
              <a:xfrm>
                <a:off x="4256070" y="1339421"/>
                <a:ext cx="1707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pPr lvl="0"/>
                <a:r>
                  <a:rPr lang="en-US" sz="1050" dirty="0"/>
                  <a:t>Non-profiled</a:t>
                </a:r>
              </a:p>
              <a:p>
                <a:pPr lvl="0"/>
                <a:r>
                  <a:rPr lang="en-US" sz="1050" dirty="0"/>
                  <a:t>user</a:t>
                </a:r>
              </a:p>
            </p:txBody>
          </p:sp>
        </p:grpSp>
        <p:sp>
          <p:nvSpPr>
            <p:cNvPr id="74" name="CaixaDeTexto 73"/>
            <p:cNvSpPr txBox="1"/>
            <p:nvPr/>
          </p:nvSpPr>
          <p:spPr>
            <a:xfrm>
              <a:off x="3629536" y="1003080"/>
              <a:ext cx="3904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121813" y="2415559"/>
            <a:ext cx="1276223" cy="1654366"/>
            <a:chOff x="8162417" y="3220745"/>
            <a:chExt cx="1701630" cy="2205821"/>
          </a:xfrm>
        </p:grpSpPr>
        <p:sp>
          <p:nvSpPr>
            <p:cNvPr id="33" name="Shape 132"/>
            <p:cNvSpPr txBox="1"/>
            <p:nvPr/>
          </p:nvSpPr>
          <p:spPr>
            <a:xfrm>
              <a:off x="8162417" y="3220745"/>
              <a:ext cx="1701630" cy="441148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 algn="ctr"/>
              <a:r>
                <a:rPr lang="en-US" sz="1050" dirty="0"/>
                <a:t>Intelligent Tutoring System</a:t>
              </a: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8287173" y="3586993"/>
              <a:ext cx="1576874" cy="1839573"/>
              <a:chOff x="8287173" y="3586993"/>
              <a:chExt cx="1576874" cy="1839573"/>
            </a:xfrm>
          </p:grpSpPr>
          <p:pic>
            <p:nvPicPr>
              <p:cNvPr id="28" name="Imagem 27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" b="22310"/>
              <a:stretch/>
            </p:blipFill>
            <p:spPr>
              <a:xfrm>
                <a:off x="8287173" y="3586993"/>
                <a:ext cx="1576874" cy="1225078"/>
              </a:xfrm>
              <a:prstGeom prst="rect">
                <a:avLst/>
              </a:prstGeom>
            </p:spPr>
          </p:pic>
          <p:cxnSp>
            <p:nvCxnSpPr>
              <p:cNvPr id="84" name="Conector de seta reta 83"/>
              <p:cNvCxnSpPr>
                <a:stCxn id="44" idx="0"/>
                <a:endCxn id="28" idx="2"/>
              </p:cNvCxnSpPr>
              <p:nvPr/>
            </p:nvCxnSpPr>
            <p:spPr>
              <a:xfrm flipH="1" flipV="1">
                <a:off x="9075610" y="4812071"/>
                <a:ext cx="9989" cy="6144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upo 16"/>
          <p:cNvGrpSpPr/>
          <p:nvPr/>
        </p:nvGrpSpPr>
        <p:grpSpPr>
          <a:xfrm>
            <a:off x="3854369" y="785923"/>
            <a:ext cx="4372355" cy="3694414"/>
            <a:chOff x="5139158" y="1047897"/>
            <a:chExt cx="5829807" cy="4925885"/>
          </a:xfrm>
        </p:grpSpPr>
        <p:grpSp>
          <p:nvGrpSpPr>
            <p:cNvPr id="72" name="Grupo 71"/>
            <p:cNvGrpSpPr/>
            <p:nvPr/>
          </p:nvGrpSpPr>
          <p:grpSpPr>
            <a:xfrm>
              <a:off x="8610600" y="1047897"/>
              <a:ext cx="2358365" cy="1039674"/>
              <a:chOff x="9497300" y="556740"/>
              <a:chExt cx="2358365" cy="1039674"/>
            </a:xfrm>
          </p:grpSpPr>
          <p:pic>
            <p:nvPicPr>
              <p:cNvPr id="22" name="Shape 12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497300" y="556740"/>
                <a:ext cx="1039674" cy="1039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Shape 124"/>
              <p:cNvSpPr txBox="1"/>
              <p:nvPr/>
            </p:nvSpPr>
            <p:spPr>
              <a:xfrm>
                <a:off x="10412065" y="920921"/>
                <a:ext cx="14436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68569" rIns="68569" bIns="68569" anchor="t" anchorCtr="0">
                <a:noAutofit/>
              </a:bodyPr>
              <a:lstStyle/>
              <a:p>
                <a:r>
                  <a:rPr lang="en-US" sz="1050" dirty="0"/>
                  <a:t>Profiled</a:t>
                </a:r>
              </a:p>
              <a:p>
                <a:r>
                  <a:rPr lang="en-US" sz="1050" dirty="0"/>
                  <a:t>user</a:t>
                </a:r>
              </a:p>
            </p:txBody>
          </p:sp>
        </p:grpSp>
        <p:cxnSp>
          <p:nvCxnSpPr>
            <p:cNvPr id="47" name="Conector angulado 46"/>
            <p:cNvCxnSpPr>
              <a:stCxn id="28" idx="3"/>
              <a:endCxn id="22" idx="2"/>
            </p:cNvCxnSpPr>
            <p:nvPr/>
          </p:nvCxnSpPr>
          <p:spPr>
            <a:xfrm flipH="1" flipV="1">
              <a:off x="9130437" y="2087571"/>
              <a:ext cx="733610" cy="2111961"/>
            </a:xfrm>
            <a:prstGeom prst="bentConnector4">
              <a:avLst>
                <a:gd name="adj1" fmla="val -74642"/>
                <a:gd name="adj2" fmla="val 64502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angulado 13"/>
            <p:cNvCxnSpPr>
              <a:stCxn id="22" idx="1"/>
              <a:endCxn id="55" idx="3"/>
            </p:cNvCxnSpPr>
            <p:nvPr/>
          </p:nvCxnSpPr>
          <p:spPr>
            <a:xfrm rot="10800000" flipV="1">
              <a:off x="5139158" y="1567734"/>
              <a:ext cx="3471442" cy="4406048"/>
            </a:xfrm>
            <a:prstGeom prst="bentConnector3">
              <a:avLst>
                <a:gd name="adj1" fmla="val 34750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24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>
            <a:spLocks noGrp="1"/>
          </p:cNvSpPr>
          <p:nvPr>
            <p:ph type="title"/>
          </p:nvPr>
        </p:nvSpPr>
        <p:spPr>
          <a:xfrm>
            <a:off x="597678" y="1649175"/>
            <a:ext cx="59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r>
              <a:rPr lang="en" dirty="0"/>
              <a:t> </a:t>
            </a:r>
            <a:r>
              <a:rPr lang="pt-BR" dirty="0"/>
              <a:t>Approaches</a:t>
            </a:r>
            <a:endParaRPr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/>
              <a:t>There</a:t>
            </a:r>
            <a:r>
              <a:rPr lang="pt-BR" sz="2400" dirty="0"/>
              <a:t> are </a:t>
            </a:r>
            <a:r>
              <a:rPr lang="pt-BR" sz="2400" dirty="0" err="1"/>
              <a:t>several</a:t>
            </a:r>
            <a:r>
              <a:rPr lang="pt-BR" sz="2400" dirty="0"/>
              <a:t> approaches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operationalize</a:t>
            </a:r>
            <a:r>
              <a:rPr lang="pt-BR" sz="2400" dirty="0"/>
              <a:t> </a:t>
            </a:r>
            <a:r>
              <a:rPr lang="en" sz="2400" dirty="0"/>
              <a:t>: </a:t>
            </a:r>
            <a:endParaRPr sz="2400" dirty="0"/>
          </a:p>
          <a:p>
            <a:pPr marL="9144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Selection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task</a:t>
            </a:r>
            <a:r>
              <a:rPr lang="pt-BR" sz="2400" dirty="0"/>
              <a:t> </a:t>
            </a:r>
            <a:r>
              <a:rPr lang="pt-BR" sz="2400" dirty="0" err="1"/>
              <a:t>using</a:t>
            </a:r>
            <a:r>
              <a:rPr lang="pt-BR" sz="2400" dirty="0"/>
              <a:t> a menu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 dirty="0" err="1"/>
              <a:t>Pre-defined</a:t>
            </a:r>
            <a:r>
              <a:rPr lang="pt-BR" sz="2400" dirty="0"/>
              <a:t> </a:t>
            </a:r>
            <a:r>
              <a:rPr lang="pt-BR" sz="2400" dirty="0" err="1"/>
              <a:t>sequence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tasks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 i="1" dirty="0"/>
              <a:t>Mastery learning</a:t>
            </a: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 dirty="0"/>
              <a:t>Macro-</a:t>
            </a:r>
            <a:r>
              <a:rPr lang="pt-BR" sz="2400" b="1" dirty="0" err="1"/>
              <a:t>adaptation</a:t>
            </a:r>
            <a:endParaRPr sz="2400" b="1" dirty="0"/>
          </a:p>
        </p:txBody>
      </p:sp>
      <p:sp>
        <p:nvSpPr>
          <p:cNvPr id="444" name="Google Shape;444;p57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0"/>
          <p:cNvSpPr txBox="1">
            <a:spLocks noGrp="1"/>
          </p:cNvSpPr>
          <p:nvPr>
            <p:ph type="body" idx="1"/>
          </p:nvPr>
        </p:nvSpPr>
        <p:spPr>
          <a:xfrm>
            <a:off x="274749" y="847675"/>
            <a:ext cx="892076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arenR" startAt="3"/>
            </a:pPr>
            <a:r>
              <a:rPr lang="en" sz="2000" b="1" dirty="0"/>
              <a:t>Mastery learning</a:t>
            </a:r>
            <a:endParaRPr sz="2000" b="1" dirty="0"/>
          </a:p>
          <a:p>
            <a:pPr marL="0" lvl="0" indent="0">
              <a:spcBef>
                <a:spcPts val="1600"/>
              </a:spcBef>
              <a:buNone/>
            </a:pPr>
            <a:r>
              <a:rPr lang="pt-BR" sz="2000" dirty="0" err="1"/>
              <a:t>Students</a:t>
            </a:r>
            <a:r>
              <a:rPr lang="pt-BR" sz="2000" dirty="0"/>
              <a:t> </a:t>
            </a:r>
            <a:r>
              <a:rPr lang="pt-BR" sz="2000" dirty="0" err="1"/>
              <a:t>will</a:t>
            </a:r>
            <a:r>
              <a:rPr lang="pt-BR" sz="2000" dirty="0"/>
              <a:t> complete a serie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tasks</a:t>
            </a:r>
            <a:r>
              <a:rPr lang="pt-BR" sz="2000" dirty="0"/>
              <a:t> (e.g. </a:t>
            </a:r>
            <a:r>
              <a:rPr lang="pt-BR" sz="2000" dirty="0" err="1"/>
              <a:t>problem</a:t>
            </a:r>
            <a:r>
              <a:rPr lang="pt-BR" sz="2000" dirty="0"/>
              <a:t> sets)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learn</a:t>
            </a:r>
            <a:r>
              <a:rPr lang="pt-BR" sz="2000" dirty="0"/>
              <a:t> a </a:t>
            </a:r>
            <a:r>
              <a:rPr lang="pt-BR" sz="2000" dirty="0" err="1"/>
              <a:t>given</a:t>
            </a:r>
            <a:r>
              <a:rPr lang="pt-BR" sz="2000" dirty="0"/>
              <a:t> </a:t>
            </a:r>
            <a:r>
              <a:rPr lang="pt-BR" sz="2000" dirty="0" err="1"/>
              <a:t>content</a:t>
            </a:r>
            <a:r>
              <a:rPr lang="pt-BR" sz="2000" dirty="0"/>
              <a:t> </a:t>
            </a:r>
            <a:r>
              <a:rPr lang="pt-BR" sz="2000" dirty="0" err="1"/>
              <a:t>until</a:t>
            </a:r>
            <a:r>
              <a:rPr lang="pt-BR" sz="2000" dirty="0"/>
              <a:t> </a:t>
            </a:r>
            <a:r>
              <a:rPr lang="pt-BR" sz="2000" dirty="0" err="1"/>
              <a:t>they</a:t>
            </a:r>
            <a:r>
              <a:rPr lang="pt-BR" sz="2000" dirty="0"/>
              <a:t> </a:t>
            </a:r>
            <a:r>
              <a:rPr lang="pt-BR" sz="2000" dirty="0" err="1"/>
              <a:t>reach</a:t>
            </a:r>
            <a:r>
              <a:rPr lang="pt-BR" sz="2000" dirty="0"/>
              <a:t> a </a:t>
            </a:r>
            <a:r>
              <a:rPr lang="pt-BR" sz="2000" dirty="0" err="1"/>
              <a:t>level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mastery</a:t>
            </a:r>
            <a:r>
              <a:rPr lang="pt-BR" sz="2000" dirty="0"/>
              <a:t>. It </a:t>
            </a:r>
            <a:r>
              <a:rPr lang="pt-BR" sz="2000" dirty="0" err="1"/>
              <a:t>requires</a:t>
            </a:r>
            <a:r>
              <a:rPr lang="pt-BR" sz="2000" dirty="0"/>
              <a:t> contínuos assessment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students</a:t>
            </a:r>
            <a:r>
              <a:rPr lang="pt-BR" sz="2000" dirty="0"/>
              <a:t>’ </a:t>
            </a:r>
            <a:r>
              <a:rPr lang="pt-BR" sz="2000" dirty="0" err="1"/>
              <a:t>knowledge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skills</a:t>
            </a:r>
            <a:r>
              <a:rPr lang="en" sz="2000" dirty="0"/>
              <a:t> as well as a great amount of </a:t>
            </a:r>
            <a:r>
              <a:rPr lang="pt-BR" sz="2000" dirty="0" err="1"/>
              <a:t>tasks</a:t>
            </a:r>
            <a:r>
              <a:rPr lang="pt-BR" sz="2000" dirty="0"/>
              <a:t>. </a:t>
            </a:r>
          </a:p>
          <a:p>
            <a:pPr marL="1077913" lvl="0" indent="-631825">
              <a:spcBef>
                <a:spcPts val="1600"/>
              </a:spcBef>
              <a:buNone/>
            </a:pPr>
            <a:r>
              <a:rPr lang="pt-BR" sz="2000" dirty="0" err="1"/>
              <a:t>Example</a:t>
            </a:r>
            <a:r>
              <a:rPr lang="pt-BR" sz="2000" dirty="0"/>
              <a:t>:</a:t>
            </a:r>
            <a:br>
              <a:rPr lang="pt-BR" sz="2000" dirty="0"/>
            </a:br>
            <a:r>
              <a:rPr lang="en-US" sz="2000" dirty="0"/>
              <a:t>For each domain content </a:t>
            </a:r>
            <a:r>
              <a:rPr lang="en-US" sz="2000" i="1" dirty="0"/>
              <a:t>A</a:t>
            </a:r>
            <a:r>
              <a:rPr lang="en-US" sz="2000" dirty="0"/>
              <a:t>: </a:t>
            </a:r>
          </a:p>
          <a:p>
            <a:pPr marL="1524000" lvl="0" indent="-266700">
              <a:spcBef>
                <a:spcPts val="1600"/>
              </a:spcBef>
              <a:buSzPts val="2000"/>
              <a:buChar char="-"/>
            </a:pPr>
            <a:r>
              <a:rPr lang="en-US" sz="2000" dirty="0"/>
              <a:t>Complete a set of tasks related to content A</a:t>
            </a:r>
            <a:endParaRPr lang="en-US" sz="2000" i="1" dirty="0"/>
          </a:p>
          <a:p>
            <a:pPr marL="1524000" lvl="0" indent="-266700">
              <a:buSzPts val="2000"/>
              <a:buChar char="-"/>
            </a:pPr>
            <a:r>
              <a:rPr lang="en-US" sz="2000" dirty="0"/>
              <a:t>Execute an assessment</a:t>
            </a:r>
            <a:endParaRPr lang="en-US" sz="2000" i="1" dirty="0"/>
          </a:p>
          <a:p>
            <a:pPr marL="1524000" lvl="0" indent="-266700">
              <a:buSzPts val="2000"/>
              <a:buChar char="-"/>
            </a:pPr>
            <a:r>
              <a:rPr lang="en-US" sz="2000" dirty="0"/>
              <a:t>While mastery of content A is not reached, give other tasks related to the same content.</a:t>
            </a:r>
            <a:endParaRPr lang="en-US" sz="2000" i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 sz="2000" dirty="0"/>
            </a:br>
            <a:endParaRPr sz="2000" i="1" dirty="0"/>
          </a:p>
        </p:txBody>
      </p:sp>
      <p:sp>
        <p:nvSpPr>
          <p:cNvPr id="462" name="Google Shape;462;p60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Outer</a:t>
            </a:r>
            <a:r>
              <a:rPr lang="pt-BR" dirty="0"/>
              <a:t> Loop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pecialização em Computação aplicada à Educaçã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3807</Words>
  <Application>Microsoft Office PowerPoint</Application>
  <PresentationFormat>Apresentação na tela (16:9)</PresentationFormat>
  <Paragraphs>739</Paragraphs>
  <Slides>103</Slides>
  <Notes>85</Notes>
  <HiddenSlides>7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103</vt:i4>
      </vt:variant>
    </vt:vector>
  </HeadingPairs>
  <TitlesOfParts>
    <vt:vector size="107" baseType="lpstr">
      <vt:lpstr>Roboto</vt:lpstr>
      <vt:lpstr>Arial</vt:lpstr>
      <vt:lpstr>Wingdings</vt:lpstr>
      <vt:lpstr>Especialização em Computação aplicada à Educação</vt:lpstr>
      <vt:lpstr>Intelligent Tutoring System:  The importance of the Inner Loop</vt:lpstr>
      <vt:lpstr>Apresentação do PowerPoint</vt:lpstr>
      <vt:lpstr>A Definition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Example of Intelligent Tutoring Systems</vt:lpstr>
      <vt:lpstr>Example of Intelligent Tutoring Systems</vt:lpstr>
      <vt:lpstr>Example of Intelligent Tutoring Systems</vt:lpstr>
      <vt:lpstr>Example of Intelligent Tutoring Systems</vt:lpstr>
      <vt:lpstr>Example of Intelligent Tutoring Systems</vt:lpstr>
      <vt:lpstr>Example of Intelligent Tutoring Systems</vt:lpstr>
      <vt:lpstr>Example of Intelligent Tutoring Systems</vt:lpstr>
      <vt:lpstr>Example of Intelligent Tutoring Systems</vt:lpstr>
      <vt:lpstr>Examples of Intelligent Tutoring Systems  </vt:lpstr>
      <vt:lpstr> </vt:lpstr>
      <vt:lpstr>Convention problem solving</vt:lpstr>
      <vt:lpstr>Key Characteristics of ITS</vt:lpstr>
      <vt:lpstr>Key Characteristics of ITS</vt:lpstr>
      <vt:lpstr>Key Characteristics of ITS</vt:lpstr>
      <vt:lpstr>Key Characteristics of ITS</vt:lpstr>
      <vt:lpstr>Key Characteristics of ITS</vt:lpstr>
      <vt:lpstr>Key Characteristics of ITS</vt:lpstr>
      <vt:lpstr>Key Characteristics of ITS</vt:lpstr>
      <vt:lpstr>Key Characteristics of ITS  </vt:lpstr>
      <vt:lpstr>Key Characteristics of ITS  </vt:lpstr>
      <vt:lpstr>What actions affect students the most? </vt:lpstr>
      <vt:lpstr>What actions affect students the most? </vt:lpstr>
      <vt:lpstr>What actions affect students the most? </vt:lpstr>
      <vt:lpstr>The Importance of the Inner Loop</vt:lpstr>
      <vt:lpstr>Effectiveness of the Inner-Loop?  </vt:lpstr>
      <vt:lpstr>Apresentação do PowerPoint</vt:lpstr>
      <vt:lpstr>Outer Loop   vs.  Inner Loop</vt:lpstr>
      <vt:lpstr>Outer Loop   vs.  Inner Loop</vt:lpstr>
      <vt:lpstr>Outer Loop   vs.  Inner Loop</vt:lpstr>
      <vt:lpstr>Outer Loop   vs.  Inner Loop</vt:lpstr>
      <vt:lpstr>Características essenciais - STI </vt:lpstr>
      <vt:lpstr>Inner Loop Approaches</vt:lpstr>
      <vt:lpstr>Inner Loop</vt:lpstr>
      <vt:lpstr>Inner Loop</vt:lpstr>
      <vt:lpstr>Inner Loop – Minimum Feedback</vt:lpstr>
      <vt:lpstr>Inner Loop</vt:lpstr>
      <vt:lpstr>Inner Loop – Specific Feedback </vt:lpstr>
      <vt:lpstr>Inner Loop – Specific Feedback</vt:lpstr>
      <vt:lpstr>Inner Loop – Specific Feedback</vt:lpstr>
      <vt:lpstr>Inner Loop – Specific Feedback</vt:lpstr>
      <vt:lpstr>Inner Loop – Specific Feedback</vt:lpstr>
      <vt:lpstr>Inner Loop – Specific Feedback</vt:lpstr>
      <vt:lpstr>Inner Loop – Specific Feedback</vt:lpstr>
      <vt:lpstr>Inner Loop – Specific Feedback</vt:lpstr>
      <vt:lpstr>Inner Loop</vt:lpstr>
      <vt:lpstr>Inner Loop</vt:lpstr>
      <vt:lpstr>Inner Loop</vt:lpstr>
      <vt:lpstr>Inner Loop - Assessment of student’s knowledge </vt:lpstr>
      <vt:lpstr>Inner Loop - Assessment of student’s knowledge </vt:lpstr>
      <vt:lpstr>Inner Loop - Assessment of student’s knowledge </vt:lpstr>
      <vt:lpstr>Inner Loop</vt:lpstr>
      <vt:lpstr>Inner Loop - Review of students’ solution </vt:lpstr>
      <vt:lpstr>Inner Loop - Review of students’ solution </vt:lpstr>
      <vt:lpstr>Inner Loop - Review of students’ solution </vt:lpstr>
      <vt:lpstr>Inner Loop - Review of students’ solution </vt:lpstr>
      <vt:lpstr>Inner Loop - Review of students’ solution </vt:lpstr>
      <vt:lpstr>Inner Loop - Review of students’ solution </vt:lpstr>
      <vt:lpstr>Inner Loop</vt:lpstr>
      <vt:lpstr>The importance of the inner loop</vt:lpstr>
      <vt:lpstr>Challenges to apply the inner loop in ITS</vt:lpstr>
      <vt:lpstr>Challenges</vt:lpstr>
      <vt:lpstr>Challenges</vt:lpstr>
      <vt:lpstr>Challenges</vt:lpstr>
      <vt:lpstr>Ongoing Research</vt:lpstr>
      <vt:lpstr>Challenges</vt:lpstr>
      <vt:lpstr>Creating the inner loop with human computation </vt:lpstr>
      <vt:lpstr>Creating the inner loop with human computation </vt:lpstr>
      <vt:lpstr>Challenges</vt:lpstr>
      <vt:lpstr>Apresentação do PowerPoint</vt:lpstr>
      <vt:lpstr>Apresentação do PowerPoint</vt:lpstr>
      <vt:lpstr>Susceptibility to Persuasion Scale1</vt:lpstr>
      <vt:lpstr>Apresentação do PowerPoint</vt:lpstr>
      <vt:lpstr>Apresentação do PowerPoint</vt:lpstr>
      <vt:lpstr>Apresentação do PowerPoint</vt:lpstr>
      <vt:lpstr>Tailoring influence principles to different player roles1</vt:lpstr>
      <vt:lpstr>Apresentação do PowerPoint</vt:lpstr>
      <vt:lpstr>Apresentação do PowerPoint</vt:lpstr>
      <vt:lpstr>THANK YOU!</vt:lpstr>
      <vt:lpstr>Intelligent Tutoring System:  The importance of the Inner Loop</vt:lpstr>
      <vt:lpstr>Apresentação do PowerPoint</vt:lpstr>
      <vt:lpstr>Outer Loop Approaches</vt:lpstr>
      <vt:lpstr>Outer Loop</vt:lpstr>
      <vt:lpstr>Outer Loop</vt:lpstr>
      <vt:lpstr>Outer Loop</vt:lpstr>
      <vt:lpstr>Outer Loop</vt:lpstr>
      <vt:lpstr>Laço Externo</vt:lpstr>
      <vt:lpstr>Outer Loop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seiji isotani</cp:lastModifiedBy>
  <cp:revision>61</cp:revision>
  <dcterms:modified xsi:type="dcterms:W3CDTF">2019-10-14T19:19:46Z</dcterms:modified>
</cp:coreProperties>
</file>